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3.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8.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Masters/notesMaster1.xml" ContentType="application/vnd.openxmlformats-officedocument.presentationml.notesMaster+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59" r:id="rId3"/>
    <p:sldId id="272" r:id="rId4"/>
    <p:sldId id="273" r:id="rId5"/>
    <p:sldId id="310" r:id="rId6"/>
    <p:sldId id="311" r:id="rId7"/>
    <p:sldId id="260" r:id="rId8"/>
    <p:sldId id="267" r:id="rId9"/>
    <p:sldId id="312" r:id="rId10"/>
    <p:sldId id="314" r:id="rId11"/>
    <p:sldId id="268"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8" d="100"/>
          <a:sy n="68" d="100"/>
        </p:scale>
        <p:origin x="1166" y="91"/>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D42C9-0996-486A-9AF8-76DF43F86F9E}"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s-ES"/>
        </a:p>
      </dgm:t>
    </dgm:pt>
    <dgm:pt modelId="{F6333E2E-E595-4785-834F-4BB3AFED3E9D}">
      <dgm:prSet phldrT="[Texto]" custT="1"/>
      <dgm:spPr/>
      <dgm:t>
        <a:bodyPr/>
        <a:lstStyle/>
        <a:p>
          <a:r>
            <a:rPr lang="es-ES" sz="2400" b="1" dirty="0"/>
            <a:t>SSFA</a:t>
          </a:r>
          <a:r>
            <a:rPr lang="es-ES" sz="2400" dirty="0"/>
            <a:t>: “Cooperación PNUMA y CIMAB con respecto a los proyectos/programas GEF </a:t>
          </a:r>
          <a:r>
            <a:rPr lang="es-ES" sz="2400" dirty="0" err="1"/>
            <a:t>CReW</a:t>
          </a:r>
          <a:r>
            <a:rPr lang="es-ES" sz="2400" dirty="0"/>
            <a:t>+, ACP </a:t>
          </a:r>
          <a:r>
            <a:rPr lang="es-ES" sz="2400" dirty="0" err="1"/>
            <a:t>MEAs</a:t>
          </a:r>
          <a:r>
            <a:rPr lang="es-ES" sz="2400" dirty="0"/>
            <a:t> III y </a:t>
          </a:r>
          <a:r>
            <a:rPr lang="es-ES" sz="2800" dirty="0"/>
            <a:t>fondos</a:t>
          </a:r>
          <a:r>
            <a:rPr lang="es-ES" sz="2400" dirty="0"/>
            <a:t> SIDA (UNEP HQ) en la Región del Gran Caribe”</a:t>
          </a:r>
        </a:p>
      </dgm:t>
    </dgm:pt>
    <dgm:pt modelId="{63A2FA67-F1B4-438F-B34A-3D3D968B345A}" type="parTrans" cxnId="{C88E1628-2F80-48E1-A23A-C5E93FD75F9D}">
      <dgm:prSet/>
      <dgm:spPr/>
      <dgm:t>
        <a:bodyPr/>
        <a:lstStyle/>
        <a:p>
          <a:endParaRPr lang="es-ES"/>
        </a:p>
      </dgm:t>
    </dgm:pt>
    <dgm:pt modelId="{ACCE7EE5-67BC-485E-A20F-6CF868C1B1CA}" type="sibTrans" cxnId="{C88E1628-2F80-48E1-A23A-C5E93FD75F9D}">
      <dgm:prSet/>
      <dgm:spPr/>
      <dgm:t>
        <a:bodyPr/>
        <a:lstStyle/>
        <a:p>
          <a:endParaRPr lang="es-ES"/>
        </a:p>
      </dgm:t>
    </dgm:pt>
    <dgm:pt modelId="{3235E6C3-FBB0-4155-88FB-0F70AE928632}" type="pres">
      <dgm:prSet presAssocID="{211D42C9-0996-486A-9AF8-76DF43F86F9E}" presName="Name0" presStyleCnt="0">
        <dgm:presLayoutVars>
          <dgm:chMax val="1"/>
          <dgm:chPref val="1"/>
          <dgm:dir/>
          <dgm:animOne val="branch"/>
          <dgm:animLvl val="lvl"/>
        </dgm:presLayoutVars>
      </dgm:prSet>
      <dgm:spPr/>
    </dgm:pt>
    <dgm:pt modelId="{9E30427D-25DF-408C-9730-F156FF566906}" type="pres">
      <dgm:prSet presAssocID="{F6333E2E-E595-4785-834F-4BB3AFED3E9D}" presName="singleCycle" presStyleCnt="0"/>
      <dgm:spPr/>
    </dgm:pt>
    <dgm:pt modelId="{E2C60BAC-92B3-4A17-BAC7-21435ABAAB4F}" type="pres">
      <dgm:prSet presAssocID="{F6333E2E-E595-4785-834F-4BB3AFED3E9D}" presName="singleCenter" presStyleLbl="node1" presStyleIdx="0" presStyleCnt="1" custScaleX="184659" custScaleY="100000" custLinFactNeighborX="-4793" custLinFactNeighborY="961">
        <dgm:presLayoutVars>
          <dgm:chMax val="7"/>
          <dgm:chPref val="7"/>
        </dgm:presLayoutVars>
      </dgm:prSet>
      <dgm:spPr/>
    </dgm:pt>
  </dgm:ptLst>
  <dgm:cxnLst>
    <dgm:cxn modelId="{C88E1628-2F80-48E1-A23A-C5E93FD75F9D}" srcId="{211D42C9-0996-486A-9AF8-76DF43F86F9E}" destId="{F6333E2E-E595-4785-834F-4BB3AFED3E9D}" srcOrd="0" destOrd="0" parTransId="{63A2FA67-F1B4-438F-B34A-3D3D968B345A}" sibTransId="{ACCE7EE5-67BC-485E-A20F-6CF868C1B1CA}"/>
    <dgm:cxn modelId="{49ED5A28-FD9F-4804-9E79-A6B06B1D8147}" type="presOf" srcId="{F6333E2E-E595-4785-834F-4BB3AFED3E9D}" destId="{E2C60BAC-92B3-4A17-BAC7-21435ABAAB4F}" srcOrd="0" destOrd="0" presId="urn:microsoft.com/office/officeart/2008/layout/RadialCluster"/>
    <dgm:cxn modelId="{DA877968-50AC-4F92-BE98-1EE5C4132999}" type="presOf" srcId="{211D42C9-0996-486A-9AF8-76DF43F86F9E}" destId="{3235E6C3-FBB0-4155-88FB-0F70AE928632}" srcOrd="0" destOrd="0" presId="urn:microsoft.com/office/officeart/2008/layout/RadialCluster"/>
    <dgm:cxn modelId="{690E8176-A2C1-4722-A1EE-D8BB85B11F58}" type="presParOf" srcId="{3235E6C3-FBB0-4155-88FB-0F70AE928632}" destId="{9E30427D-25DF-408C-9730-F156FF566906}" srcOrd="0" destOrd="0" presId="urn:microsoft.com/office/officeart/2008/layout/RadialCluster"/>
    <dgm:cxn modelId="{690C322C-277F-430B-9FC8-C7570BE82F68}" type="presParOf" srcId="{9E30427D-25DF-408C-9730-F156FF566906}" destId="{E2C60BAC-92B3-4A17-BAC7-21435ABAAB4F}" srcOrd="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1D42C9-0996-486A-9AF8-76DF43F86F9E}"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s-ES"/>
        </a:p>
      </dgm:t>
    </dgm:pt>
    <dgm:pt modelId="{F6333E2E-E595-4785-834F-4BB3AFED3E9D}">
      <dgm:prSet phldrT="[Texto]" custT="1"/>
      <dgm:spPr/>
      <dgm:t>
        <a:bodyPr/>
        <a:lstStyle/>
        <a:p>
          <a:r>
            <a:rPr lang="es-ES" sz="2400" b="1" dirty="0"/>
            <a:t>SSFA</a:t>
          </a:r>
          <a:r>
            <a:rPr lang="es-ES" sz="2400" dirty="0"/>
            <a:t>: “Cooperación PNUMA y CIMAB con respecto a los proyectos/programas GEF </a:t>
          </a:r>
          <a:r>
            <a:rPr lang="es-ES" sz="2400" dirty="0" err="1"/>
            <a:t>CReW</a:t>
          </a:r>
          <a:r>
            <a:rPr lang="es-ES" sz="2400" dirty="0"/>
            <a:t>+, ACP </a:t>
          </a:r>
          <a:r>
            <a:rPr lang="es-ES" sz="2400" dirty="0" err="1"/>
            <a:t>MEAs</a:t>
          </a:r>
          <a:r>
            <a:rPr lang="es-ES" sz="2400" dirty="0"/>
            <a:t> III y </a:t>
          </a:r>
          <a:r>
            <a:rPr lang="es-ES" sz="2800" dirty="0"/>
            <a:t>fondos</a:t>
          </a:r>
          <a:r>
            <a:rPr lang="es-ES" sz="2400" dirty="0"/>
            <a:t> SIDA (UNEP HQ) en la Región del Gran Caribe”</a:t>
          </a:r>
        </a:p>
      </dgm:t>
    </dgm:pt>
    <dgm:pt modelId="{63A2FA67-F1B4-438F-B34A-3D3D968B345A}" type="parTrans" cxnId="{C88E1628-2F80-48E1-A23A-C5E93FD75F9D}">
      <dgm:prSet/>
      <dgm:spPr/>
      <dgm:t>
        <a:bodyPr/>
        <a:lstStyle/>
        <a:p>
          <a:endParaRPr lang="es-ES"/>
        </a:p>
      </dgm:t>
    </dgm:pt>
    <dgm:pt modelId="{ACCE7EE5-67BC-485E-A20F-6CF868C1B1CA}" type="sibTrans" cxnId="{C88E1628-2F80-48E1-A23A-C5E93FD75F9D}">
      <dgm:prSet/>
      <dgm:spPr/>
      <dgm:t>
        <a:bodyPr/>
        <a:lstStyle/>
        <a:p>
          <a:endParaRPr lang="es-ES"/>
        </a:p>
      </dgm:t>
    </dgm:pt>
    <dgm:pt modelId="{3235E6C3-FBB0-4155-88FB-0F70AE928632}" type="pres">
      <dgm:prSet presAssocID="{211D42C9-0996-486A-9AF8-76DF43F86F9E}" presName="Name0" presStyleCnt="0">
        <dgm:presLayoutVars>
          <dgm:chMax val="1"/>
          <dgm:chPref val="1"/>
          <dgm:dir/>
          <dgm:animOne val="branch"/>
          <dgm:animLvl val="lvl"/>
        </dgm:presLayoutVars>
      </dgm:prSet>
      <dgm:spPr/>
    </dgm:pt>
    <dgm:pt modelId="{9E30427D-25DF-408C-9730-F156FF566906}" type="pres">
      <dgm:prSet presAssocID="{F6333E2E-E595-4785-834F-4BB3AFED3E9D}" presName="singleCycle" presStyleCnt="0"/>
      <dgm:spPr/>
    </dgm:pt>
    <dgm:pt modelId="{E2C60BAC-92B3-4A17-BAC7-21435ABAAB4F}" type="pres">
      <dgm:prSet presAssocID="{F6333E2E-E595-4785-834F-4BB3AFED3E9D}" presName="singleCenter" presStyleLbl="node1" presStyleIdx="0" presStyleCnt="1" custScaleX="759750" custScaleY="100000" custLinFactNeighborX="-1277" custLinFactNeighborY="413">
        <dgm:presLayoutVars>
          <dgm:chMax val="7"/>
          <dgm:chPref val="7"/>
        </dgm:presLayoutVars>
      </dgm:prSet>
      <dgm:spPr/>
    </dgm:pt>
  </dgm:ptLst>
  <dgm:cxnLst>
    <dgm:cxn modelId="{C88E1628-2F80-48E1-A23A-C5E93FD75F9D}" srcId="{211D42C9-0996-486A-9AF8-76DF43F86F9E}" destId="{F6333E2E-E595-4785-834F-4BB3AFED3E9D}" srcOrd="0" destOrd="0" parTransId="{63A2FA67-F1B4-438F-B34A-3D3D968B345A}" sibTransId="{ACCE7EE5-67BC-485E-A20F-6CF868C1B1CA}"/>
    <dgm:cxn modelId="{49ED5A28-FD9F-4804-9E79-A6B06B1D8147}" type="presOf" srcId="{F6333E2E-E595-4785-834F-4BB3AFED3E9D}" destId="{E2C60BAC-92B3-4A17-BAC7-21435ABAAB4F}" srcOrd="0" destOrd="0" presId="urn:microsoft.com/office/officeart/2008/layout/RadialCluster"/>
    <dgm:cxn modelId="{DA877968-50AC-4F92-BE98-1EE5C4132999}" type="presOf" srcId="{211D42C9-0996-486A-9AF8-76DF43F86F9E}" destId="{3235E6C3-FBB0-4155-88FB-0F70AE928632}" srcOrd="0" destOrd="0" presId="urn:microsoft.com/office/officeart/2008/layout/RadialCluster"/>
    <dgm:cxn modelId="{690E8176-A2C1-4722-A1EE-D8BB85B11F58}" type="presParOf" srcId="{3235E6C3-FBB0-4155-88FB-0F70AE928632}" destId="{9E30427D-25DF-408C-9730-F156FF566906}" srcOrd="0" destOrd="0" presId="urn:microsoft.com/office/officeart/2008/layout/RadialCluster"/>
    <dgm:cxn modelId="{690C322C-277F-430B-9FC8-C7570BE82F68}" type="presParOf" srcId="{9E30427D-25DF-408C-9730-F156FF566906}" destId="{E2C60BAC-92B3-4A17-BAC7-21435ABAAB4F}" srcOrd="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1D42C9-0996-486A-9AF8-76DF43F86F9E}"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s-ES"/>
        </a:p>
      </dgm:t>
    </dgm:pt>
    <dgm:pt modelId="{F6333E2E-E595-4785-834F-4BB3AFED3E9D}">
      <dgm:prSet phldrT="[Texto]" custT="1"/>
      <dgm:spPr/>
      <dgm:t>
        <a:bodyPr/>
        <a:lstStyle/>
        <a:p>
          <a:r>
            <a:rPr lang="es-ES" sz="2400" b="1" dirty="0"/>
            <a:t>SSFA</a:t>
          </a:r>
          <a:r>
            <a:rPr lang="es-ES" sz="2400" dirty="0"/>
            <a:t>: “Cooperación PNUMA y CIMAB con respecto a los proyectos/programas GEF </a:t>
          </a:r>
          <a:r>
            <a:rPr lang="es-ES" sz="2400" dirty="0" err="1"/>
            <a:t>CReW</a:t>
          </a:r>
          <a:r>
            <a:rPr lang="es-ES" sz="2400" dirty="0"/>
            <a:t>+, ACP </a:t>
          </a:r>
          <a:r>
            <a:rPr lang="es-ES" sz="2400" dirty="0" err="1"/>
            <a:t>MEAs</a:t>
          </a:r>
          <a:r>
            <a:rPr lang="es-ES" sz="2400" dirty="0"/>
            <a:t> III y </a:t>
          </a:r>
          <a:r>
            <a:rPr lang="es-ES" sz="2800" dirty="0"/>
            <a:t>fondos</a:t>
          </a:r>
          <a:r>
            <a:rPr lang="es-ES" sz="2400" dirty="0"/>
            <a:t> SIDA (UNEP HQ) en la Región del Gran Caribe”</a:t>
          </a:r>
        </a:p>
      </dgm:t>
    </dgm:pt>
    <dgm:pt modelId="{63A2FA67-F1B4-438F-B34A-3D3D968B345A}" type="parTrans" cxnId="{C88E1628-2F80-48E1-A23A-C5E93FD75F9D}">
      <dgm:prSet/>
      <dgm:spPr/>
      <dgm:t>
        <a:bodyPr/>
        <a:lstStyle/>
        <a:p>
          <a:endParaRPr lang="es-ES"/>
        </a:p>
      </dgm:t>
    </dgm:pt>
    <dgm:pt modelId="{ACCE7EE5-67BC-485E-A20F-6CF868C1B1CA}" type="sibTrans" cxnId="{C88E1628-2F80-48E1-A23A-C5E93FD75F9D}">
      <dgm:prSet/>
      <dgm:spPr/>
      <dgm:t>
        <a:bodyPr/>
        <a:lstStyle/>
        <a:p>
          <a:endParaRPr lang="es-ES"/>
        </a:p>
      </dgm:t>
    </dgm:pt>
    <dgm:pt modelId="{3235E6C3-FBB0-4155-88FB-0F70AE928632}" type="pres">
      <dgm:prSet presAssocID="{211D42C9-0996-486A-9AF8-76DF43F86F9E}" presName="Name0" presStyleCnt="0">
        <dgm:presLayoutVars>
          <dgm:chMax val="1"/>
          <dgm:chPref val="1"/>
          <dgm:dir/>
          <dgm:animOne val="branch"/>
          <dgm:animLvl val="lvl"/>
        </dgm:presLayoutVars>
      </dgm:prSet>
      <dgm:spPr/>
    </dgm:pt>
    <dgm:pt modelId="{9E30427D-25DF-408C-9730-F156FF566906}" type="pres">
      <dgm:prSet presAssocID="{F6333E2E-E595-4785-834F-4BB3AFED3E9D}" presName="singleCycle" presStyleCnt="0"/>
      <dgm:spPr/>
    </dgm:pt>
    <dgm:pt modelId="{E2C60BAC-92B3-4A17-BAC7-21435ABAAB4F}" type="pres">
      <dgm:prSet presAssocID="{F6333E2E-E595-4785-834F-4BB3AFED3E9D}" presName="singleCenter" presStyleLbl="node1" presStyleIdx="0" presStyleCnt="1" custScaleX="759750" custScaleY="100000" custLinFactNeighborX="6129" custLinFactNeighborY="-2288">
        <dgm:presLayoutVars>
          <dgm:chMax val="7"/>
          <dgm:chPref val="7"/>
        </dgm:presLayoutVars>
      </dgm:prSet>
      <dgm:spPr/>
    </dgm:pt>
  </dgm:ptLst>
  <dgm:cxnLst>
    <dgm:cxn modelId="{C88E1628-2F80-48E1-A23A-C5E93FD75F9D}" srcId="{211D42C9-0996-486A-9AF8-76DF43F86F9E}" destId="{F6333E2E-E595-4785-834F-4BB3AFED3E9D}" srcOrd="0" destOrd="0" parTransId="{63A2FA67-F1B4-438F-B34A-3D3D968B345A}" sibTransId="{ACCE7EE5-67BC-485E-A20F-6CF868C1B1CA}"/>
    <dgm:cxn modelId="{49ED5A28-FD9F-4804-9E79-A6B06B1D8147}" type="presOf" srcId="{F6333E2E-E595-4785-834F-4BB3AFED3E9D}" destId="{E2C60BAC-92B3-4A17-BAC7-21435ABAAB4F}" srcOrd="0" destOrd="0" presId="urn:microsoft.com/office/officeart/2008/layout/RadialCluster"/>
    <dgm:cxn modelId="{DA877968-50AC-4F92-BE98-1EE5C4132999}" type="presOf" srcId="{211D42C9-0996-486A-9AF8-76DF43F86F9E}" destId="{3235E6C3-FBB0-4155-88FB-0F70AE928632}" srcOrd="0" destOrd="0" presId="urn:microsoft.com/office/officeart/2008/layout/RadialCluster"/>
    <dgm:cxn modelId="{690E8176-A2C1-4722-A1EE-D8BB85B11F58}" type="presParOf" srcId="{3235E6C3-FBB0-4155-88FB-0F70AE928632}" destId="{9E30427D-25DF-408C-9730-F156FF566906}" srcOrd="0" destOrd="0" presId="urn:microsoft.com/office/officeart/2008/layout/RadialCluster"/>
    <dgm:cxn modelId="{690C322C-277F-430B-9FC8-C7570BE82F68}" type="presParOf" srcId="{9E30427D-25DF-408C-9730-F156FF566906}" destId="{E2C60BAC-92B3-4A17-BAC7-21435ABAAB4F}" srcOrd="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1D42C9-0996-486A-9AF8-76DF43F86F9E}"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s-ES"/>
        </a:p>
      </dgm:t>
    </dgm:pt>
    <dgm:pt modelId="{F6333E2E-E595-4785-834F-4BB3AFED3E9D}">
      <dgm:prSet phldrT="[Texto]" custT="1"/>
      <dgm:spPr/>
      <dgm:t>
        <a:bodyPr/>
        <a:lstStyle/>
        <a:p>
          <a:r>
            <a:rPr lang="es-ES" sz="2400" b="1" dirty="0"/>
            <a:t>SSFA</a:t>
          </a:r>
          <a:r>
            <a:rPr lang="es-ES" sz="2400" dirty="0"/>
            <a:t>: “Cooperación PNUMA y CIMAB con respecto a los proyectos/programas GEF </a:t>
          </a:r>
          <a:r>
            <a:rPr lang="es-ES" sz="2400" dirty="0" err="1"/>
            <a:t>CReW</a:t>
          </a:r>
          <a:r>
            <a:rPr lang="es-ES" sz="2400" dirty="0"/>
            <a:t>+, ACP </a:t>
          </a:r>
          <a:r>
            <a:rPr lang="es-ES" sz="2400" dirty="0" err="1"/>
            <a:t>MEAs</a:t>
          </a:r>
          <a:r>
            <a:rPr lang="es-ES" sz="2400" dirty="0"/>
            <a:t> III y </a:t>
          </a:r>
          <a:r>
            <a:rPr lang="es-ES" sz="2800" dirty="0"/>
            <a:t>fondos</a:t>
          </a:r>
          <a:r>
            <a:rPr lang="es-ES" sz="2400" dirty="0"/>
            <a:t> SIDA (UNEP HQ) en la Región del Gran Caribe”</a:t>
          </a:r>
        </a:p>
      </dgm:t>
    </dgm:pt>
    <dgm:pt modelId="{63A2FA67-F1B4-438F-B34A-3D3D968B345A}" type="parTrans" cxnId="{C88E1628-2F80-48E1-A23A-C5E93FD75F9D}">
      <dgm:prSet/>
      <dgm:spPr/>
      <dgm:t>
        <a:bodyPr/>
        <a:lstStyle/>
        <a:p>
          <a:endParaRPr lang="es-ES"/>
        </a:p>
      </dgm:t>
    </dgm:pt>
    <dgm:pt modelId="{ACCE7EE5-67BC-485E-A20F-6CF868C1B1CA}" type="sibTrans" cxnId="{C88E1628-2F80-48E1-A23A-C5E93FD75F9D}">
      <dgm:prSet/>
      <dgm:spPr/>
      <dgm:t>
        <a:bodyPr/>
        <a:lstStyle/>
        <a:p>
          <a:endParaRPr lang="es-ES"/>
        </a:p>
      </dgm:t>
    </dgm:pt>
    <dgm:pt modelId="{3235E6C3-FBB0-4155-88FB-0F70AE928632}" type="pres">
      <dgm:prSet presAssocID="{211D42C9-0996-486A-9AF8-76DF43F86F9E}" presName="Name0" presStyleCnt="0">
        <dgm:presLayoutVars>
          <dgm:chMax val="1"/>
          <dgm:chPref val="1"/>
          <dgm:dir/>
          <dgm:animOne val="branch"/>
          <dgm:animLvl val="lvl"/>
        </dgm:presLayoutVars>
      </dgm:prSet>
      <dgm:spPr/>
    </dgm:pt>
    <dgm:pt modelId="{9E30427D-25DF-408C-9730-F156FF566906}" type="pres">
      <dgm:prSet presAssocID="{F6333E2E-E595-4785-834F-4BB3AFED3E9D}" presName="singleCycle" presStyleCnt="0"/>
      <dgm:spPr/>
    </dgm:pt>
    <dgm:pt modelId="{E2C60BAC-92B3-4A17-BAC7-21435ABAAB4F}" type="pres">
      <dgm:prSet presAssocID="{F6333E2E-E595-4785-834F-4BB3AFED3E9D}" presName="singleCenter" presStyleLbl="node1" presStyleIdx="0" presStyleCnt="1" custScaleX="759750" custScaleY="100000" custLinFactNeighborX="6129" custLinFactNeighborY="-2288">
        <dgm:presLayoutVars>
          <dgm:chMax val="7"/>
          <dgm:chPref val="7"/>
        </dgm:presLayoutVars>
      </dgm:prSet>
      <dgm:spPr/>
    </dgm:pt>
  </dgm:ptLst>
  <dgm:cxnLst>
    <dgm:cxn modelId="{C88E1628-2F80-48E1-A23A-C5E93FD75F9D}" srcId="{211D42C9-0996-486A-9AF8-76DF43F86F9E}" destId="{F6333E2E-E595-4785-834F-4BB3AFED3E9D}" srcOrd="0" destOrd="0" parTransId="{63A2FA67-F1B4-438F-B34A-3D3D968B345A}" sibTransId="{ACCE7EE5-67BC-485E-A20F-6CF868C1B1CA}"/>
    <dgm:cxn modelId="{49ED5A28-FD9F-4804-9E79-A6B06B1D8147}" type="presOf" srcId="{F6333E2E-E595-4785-834F-4BB3AFED3E9D}" destId="{E2C60BAC-92B3-4A17-BAC7-21435ABAAB4F}" srcOrd="0" destOrd="0" presId="urn:microsoft.com/office/officeart/2008/layout/RadialCluster"/>
    <dgm:cxn modelId="{DA877968-50AC-4F92-BE98-1EE5C4132999}" type="presOf" srcId="{211D42C9-0996-486A-9AF8-76DF43F86F9E}" destId="{3235E6C3-FBB0-4155-88FB-0F70AE928632}" srcOrd="0" destOrd="0" presId="urn:microsoft.com/office/officeart/2008/layout/RadialCluster"/>
    <dgm:cxn modelId="{690E8176-A2C1-4722-A1EE-D8BB85B11F58}" type="presParOf" srcId="{3235E6C3-FBB0-4155-88FB-0F70AE928632}" destId="{9E30427D-25DF-408C-9730-F156FF566906}" srcOrd="0" destOrd="0" presId="urn:microsoft.com/office/officeart/2008/layout/RadialCluster"/>
    <dgm:cxn modelId="{690C322C-277F-430B-9FC8-C7570BE82F68}" type="presParOf" srcId="{9E30427D-25DF-408C-9730-F156FF566906}" destId="{E2C60BAC-92B3-4A17-BAC7-21435ABAAB4F}" srcOrd="0"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1D42C9-0996-486A-9AF8-76DF43F86F9E}"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s-ES"/>
        </a:p>
      </dgm:t>
    </dgm:pt>
    <dgm:pt modelId="{F6333E2E-E595-4785-834F-4BB3AFED3E9D}">
      <dgm:prSet phldrT="[Texto]" custT="1"/>
      <dgm:spPr/>
      <dgm:t>
        <a:bodyPr/>
        <a:lstStyle/>
        <a:p>
          <a:r>
            <a:rPr lang="es-ES" sz="2400" b="1" dirty="0"/>
            <a:t>SSFA</a:t>
          </a:r>
          <a:r>
            <a:rPr lang="es-ES" sz="2400" dirty="0"/>
            <a:t>: “Cooperación PNUMA y CIMAB con respecto a los proyectos/programas GEF </a:t>
          </a:r>
          <a:r>
            <a:rPr lang="es-ES" sz="2400" dirty="0" err="1"/>
            <a:t>CReW</a:t>
          </a:r>
          <a:r>
            <a:rPr lang="es-ES" sz="2400" dirty="0"/>
            <a:t>+, ACP </a:t>
          </a:r>
          <a:r>
            <a:rPr lang="es-ES" sz="2400" dirty="0" err="1"/>
            <a:t>MEAs</a:t>
          </a:r>
          <a:r>
            <a:rPr lang="es-ES" sz="2400" dirty="0"/>
            <a:t> III y </a:t>
          </a:r>
          <a:r>
            <a:rPr lang="es-ES" sz="2800" dirty="0"/>
            <a:t>fondos</a:t>
          </a:r>
          <a:r>
            <a:rPr lang="es-ES" sz="2400" dirty="0"/>
            <a:t> SIDA (UNEP HQ) en la Región del Gran Caribe”</a:t>
          </a:r>
        </a:p>
      </dgm:t>
    </dgm:pt>
    <dgm:pt modelId="{63A2FA67-F1B4-438F-B34A-3D3D968B345A}" type="parTrans" cxnId="{C88E1628-2F80-48E1-A23A-C5E93FD75F9D}">
      <dgm:prSet/>
      <dgm:spPr/>
      <dgm:t>
        <a:bodyPr/>
        <a:lstStyle/>
        <a:p>
          <a:endParaRPr lang="es-ES"/>
        </a:p>
      </dgm:t>
    </dgm:pt>
    <dgm:pt modelId="{ACCE7EE5-67BC-485E-A20F-6CF868C1B1CA}" type="sibTrans" cxnId="{C88E1628-2F80-48E1-A23A-C5E93FD75F9D}">
      <dgm:prSet/>
      <dgm:spPr/>
      <dgm:t>
        <a:bodyPr/>
        <a:lstStyle/>
        <a:p>
          <a:endParaRPr lang="es-ES"/>
        </a:p>
      </dgm:t>
    </dgm:pt>
    <dgm:pt modelId="{3235E6C3-FBB0-4155-88FB-0F70AE928632}" type="pres">
      <dgm:prSet presAssocID="{211D42C9-0996-486A-9AF8-76DF43F86F9E}" presName="Name0" presStyleCnt="0">
        <dgm:presLayoutVars>
          <dgm:chMax val="1"/>
          <dgm:chPref val="1"/>
          <dgm:dir/>
          <dgm:animOne val="branch"/>
          <dgm:animLvl val="lvl"/>
        </dgm:presLayoutVars>
      </dgm:prSet>
      <dgm:spPr/>
    </dgm:pt>
    <dgm:pt modelId="{9E30427D-25DF-408C-9730-F156FF566906}" type="pres">
      <dgm:prSet presAssocID="{F6333E2E-E595-4785-834F-4BB3AFED3E9D}" presName="singleCycle" presStyleCnt="0"/>
      <dgm:spPr/>
    </dgm:pt>
    <dgm:pt modelId="{E2C60BAC-92B3-4A17-BAC7-21435ABAAB4F}" type="pres">
      <dgm:prSet presAssocID="{F6333E2E-E595-4785-834F-4BB3AFED3E9D}" presName="singleCenter" presStyleLbl="node1" presStyleIdx="0" presStyleCnt="1" custScaleX="759750" custScaleY="100000" custLinFactNeighborX="6129" custLinFactNeighborY="-2288">
        <dgm:presLayoutVars>
          <dgm:chMax val="7"/>
          <dgm:chPref val="7"/>
        </dgm:presLayoutVars>
      </dgm:prSet>
      <dgm:spPr/>
    </dgm:pt>
  </dgm:ptLst>
  <dgm:cxnLst>
    <dgm:cxn modelId="{C88E1628-2F80-48E1-A23A-C5E93FD75F9D}" srcId="{211D42C9-0996-486A-9AF8-76DF43F86F9E}" destId="{F6333E2E-E595-4785-834F-4BB3AFED3E9D}" srcOrd="0" destOrd="0" parTransId="{63A2FA67-F1B4-438F-B34A-3D3D968B345A}" sibTransId="{ACCE7EE5-67BC-485E-A20F-6CF868C1B1CA}"/>
    <dgm:cxn modelId="{49ED5A28-FD9F-4804-9E79-A6B06B1D8147}" type="presOf" srcId="{F6333E2E-E595-4785-834F-4BB3AFED3E9D}" destId="{E2C60BAC-92B3-4A17-BAC7-21435ABAAB4F}" srcOrd="0" destOrd="0" presId="urn:microsoft.com/office/officeart/2008/layout/RadialCluster"/>
    <dgm:cxn modelId="{DA877968-50AC-4F92-BE98-1EE5C4132999}" type="presOf" srcId="{211D42C9-0996-486A-9AF8-76DF43F86F9E}" destId="{3235E6C3-FBB0-4155-88FB-0F70AE928632}" srcOrd="0" destOrd="0" presId="urn:microsoft.com/office/officeart/2008/layout/RadialCluster"/>
    <dgm:cxn modelId="{690E8176-A2C1-4722-A1EE-D8BB85B11F58}" type="presParOf" srcId="{3235E6C3-FBB0-4155-88FB-0F70AE928632}" destId="{9E30427D-25DF-408C-9730-F156FF566906}" srcOrd="0" destOrd="0" presId="urn:microsoft.com/office/officeart/2008/layout/RadialCluster"/>
    <dgm:cxn modelId="{690C322C-277F-430B-9FC8-C7570BE82F68}" type="presParOf" srcId="{9E30427D-25DF-408C-9730-F156FF566906}" destId="{E2C60BAC-92B3-4A17-BAC7-21435ABAAB4F}" srcOrd="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8D8523-B710-418F-B1BB-DB85EC669F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77FF3FA4-1B7C-4A9F-ADE2-3B2313A3CD4B}">
      <dgm:prSet phldrT="[Texto]" custT="1"/>
      <dgm:spPr/>
      <dgm:t>
        <a:bodyPr vert="vert270"/>
        <a:lstStyle/>
        <a:p>
          <a:pPr>
            <a:tabLst>
              <a:tab pos="2325688" algn="l"/>
            </a:tabLst>
          </a:pPr>
          <a:r>
            <a:rPr lang="es-ES" sz="3600" b="1" dirty="0">
              <a:solidFill>
                <a:schemeClr val="tx1"/>
              </a:solidFill>
            </a:rPr>
            <a:t>Talleres ,reuniones y actividades  colaterales</a:t>
          </a:r>
        </a:p>
      </dgm:t>
    </dgm:pt>
    <dgm:pt modelId="{8DB94ABF-83DA-4F85-825C-3ECC4A0A7EDE}" type="parTrans" cxnId="{3C3A59DC-1EB4-450F-B4BF-27F347490E60}">
      <dgm:prSet/>
      <dgm:spPr/>
      <dgm:t>
        <a:bodyPr/>
        <a:lstStyle/>
        <a:p>
          <a:endParaRPr lang="es-ES"/>
        </a:p>
      </dgm:t>
    </dgm:pt>
    <dgm:pt modelId="{D50CFE4E-6FA2-4112-8F73-F08B1D574624}" type="sibTrans" cxnId="{3C3A59DC-1EB4-450F-B4BF-27F347490E60}">
      <dgm:prSet/>
      <dgm:spPr/>
      <dgm:t>
        <a:bodyPr/>
        <a:lstStyle/>
        <a:p>
          <a:endParaRPr lang="es-ES"/>
        </a:p>
      </dgm:t>
    </dgm:pt>
    <dgm:pt modelId="{E83DC1A3-B0BC-4DD9-B852-6275136949A3}">
      <dgm:prSet phldrT="[Texto]" custT="1"/>
      <dgm:spPr/>
      <dgm:t>
        <a:bodyPr/>
        <a:lstStyle/>
        <a:p>
          <a:pPr marL="57150" indent="0" algn="just" defTabSz="488950">
            <a:lnSpc>
              <a:spcPct val="90000"/>
            </a:lnSpc>
            <a:spcBef>
              <a:spcPct val="0"/>
            </a:spcBef>
            <a:spcAft>
              <a:spcPct val="15000"/>
            </a:spcAft>
            <a:buNone/>
          </a:pPr>
          <a:r>
            <a:rPr lang="es-ES_tradnl" sz="2400" b="1" u="sng" dirty="0"/>
            <a:t>Bienio 2023 – 2024</a:t>
          </a:r>
          <a:r>
            <a:rPr lang="es-ES_tradnl" sz="2400" dirty="0"/>
            <a:t>, participación en las reuniones online del “Grupo de Composición Abierta sobre Monitoreo y Evaluación” (OEWG por sus siglas en Ingles) así como en las reuniones online del Sub Grupo de Nutrientes.</a:t>
          </a:r>
          <a:endParaRPr lang="es-ES" sz="2000" dirty="0"/>
        </a:p>
      </dgm:t>
    </dgm:pt>
    <dgm:pt modelId="{3B0B4B85-D90A-4C43-84F6-849E6E660D7C}" type="sibTrans" cxnId="{0320308A-03D3-4081-A055-78591C3EF0EE}">
      <dgm:prSet/>
      <dgm:spPr/>
      <dgm:t>
        <a:bodyPr/>
        <a:lstStyle/>
        <a:p>
          <a:endParaRPr lang="es-ES"/>
        </a:p>
      </dgm:t>
    </dgm:pt>
    <dgm:pt modelId="{21753C97-9930-4E31-A564-24F82701298C}" type="parTrans" cxnId="{0320308A-03D3-4081-A055-78591C3EF0EE}">
      <dgm:prSet/>
      <dgm:spPr/>
      <dgm:t>
        <a:bodyPr/>
        <a:lstStyle/>
        <a:p>
          <a:endParaRPr lang="es-ES"/>
        </a:p>
      </dgm:t>
    </dgm:pt>
    <dgm:pt modelId="{FC43B5E6-EDE0-4EBF-94E2-D55BA7269BB3}">
      <dgm:prSet custT="1"/>
      <dgm:spPr/>
      <dgm:t>
        <a:bodyPr/>
        <a:lstStyle/>
        <a:p>
          <a:pPr algn="l">
            <a:buFont typeface="+mj-lt"/>
            <a:buNone/>
          </a:pPr>
          <a:r>
            <a:rPr lang="es-ES_tradnl" sz="2400" b="1" u="sng" dirty="0"/>
            <a:t>Abril 2023</a:t>
          </a:r>
          <a:r>
            <a:rPr lang="es-ES_tradnl" sz="2400" dirty="0"/>
            <a:t>, RAC Cimab hizo una presentación ante el Comité de Negociación del Ministerio de Ciencia, Tecnología y Medio Ambiente (CITMA) de Cuba del Protocolo FTCM y de la importancia del Acuerdo de Sede del RAC Cimab. </a:t>
          </a:r>
          <a:endParaRPr lang="es-ES" sz="2400" dirty="0"/>
        </a:p>
      </dgm:t>
    </dgm:pt>
    <dgm:pt modelId="{93386E1F-AFDA-4AE8-A0C3-F4BA21A8833A}" type="sibTrans" cxnId="{B1F99A20-34BA-43B6-8582-9F0773E0AE4F}">
      <dgm:prSet/>
      <dgm:spPr/>
      <dgm:t>
        <a:bodyPr/>
        <a:lstStyle/>
        <a:p>
          <a:endParaRPr lang="es-ES"/>
        </a:p>
      </dgm:t>
    </dgm:pt>
    <dgm:pt modelId="{F5F7D73D-9E96-4F51-9F8E-33184CDE9474}" type="parTrans" cxnId="{B1F99A20-34BA-43B6-8582-9F0773E0AE4F}">
      <dgm:prSet/>
      <dgm:spPr/>
      <dgm:t>
        <a:bodyPr/>
        <a:lstStyle/>
        <a:p>
          <a:endParaRPr lang="es-ES"/>
        </a:p>
      </dgm:t>
    </dgm:pt>
    <dgm:pt modelId="{18A33518-CF44-4CC5-8568-52321700CBC6}">
      <dgm:prSet custT="1"/>
      <dgm:spPr/>
      <dgm:t>
        <a:bodyPr/>
        <a:lstStyle/>
        <a:p>
          <a:pPr algn="l">
            <a:buFont typeface="+mj-lt"/>
            <a:buNone/>
          </a:pPr>
          <a:r>
            <a:rPr lang="es-ES" sz="2400" b="1" u="sng" dirty="0"/>
            <a:t>Mayo de 2023</a:t>
          </a:r>
          <a:r>
            <a:rPr lang="es-ES" sz="2400" dirty="0"/>
            <a:t>, el RAC Cimab organizó la visita de trabajo a Cuba del Coordinador Regional del Programa Ambiental de Caribe y de la Secretaría del Convenio de Cartagena, Sr. Chris </a:t>
          </a:r>
          <a:r>
            <a:rPr lang="es-ES" sz="2400" dirty="0" err="1"/>
            <a:t>Corbin</a:t>
          </a:r>
          <a:r>
            <a:rPr lang="es-ES" sz="2400" dirty="0"/>
            <a:t>.  Como parte de la visita, el Sr. </a:t>
          </a:r>
          <a:r>
            <a:rPr lang="es-ES" sz="2400" dirty="0" err="1"/>
            <a:t>Corbin</a:t>
          </a:r>
          <a:r>
            <a:rPr lang="es-ES" sz="2400" dirty="0"/>
            <a:t> estuvo en el RAC Cimab en una sesión de trabajo para darle seguimiento a las actividades conjuntas en ejecución. </a:t>
          </a:r>
        </a:p>
      </dgm:t>
    </dgm:pt>
    <dgm:pt modelId="{B0C3F091-E629-4AAE-9921-A99DF13A5887}" type="sibTrans" cxnId="{1A13C8F3-E227-4FFA-A142-80D365B78A03}">
      <dgm:prSet/>
      <dgm:spPr/>
      <dgm:t>
        <a:bodyPr/>
        <a:lstStyle/>
        <a:p>
          <a:endParaRPr lang="es-ES"/>
        </a:p>
      </dgm:t>
    </dgm:pt>
    <dgm:pt modelId="{1355B945-6A77-4B89-8A6A-6BF497DCB5D4}" type="parTrans" cxnId="{1A13C8F3-E227-4FFA-A142-80D365B78A03}">
      <dgm:prSet/>
      <dgm:spPr/>
      <dgm:t>
        <a:bodyPr/>
        <a:lstStyle/>
        <a:p>
          <a:endParaRPr lang="es-ES"/>
        </a:p>
      </dgm:t>
    </dgm:pt>
    <dgm:pt modelId="{4534010D-92CC-4F28-9D97-D2FD34A5B85F}">
      <dgm:prSet custT="1"/>
      <dgm:spPr/>
      <dgm:t>
        <a:bodyPr/>
        <a:lstStyle/>
        <a:p>
          <a:pPr algn="l">
            <a:buFont typeface="+mj-lt"/>
            <a:buNone/>
          </a:pPr>
          <a:endParaRPr lang="es-ES" sz="2400" dirty="0"/>
        </a:p>
      </dgm:t>
    </dgm:pt>
    <dgm:pt modelId="{FDE6756C-4502-4B9E-95E9-03A98AB10512}" type="parTrans" cxnId="{AC27262F-58EF-428D-BF43-D968F82A4714}">
      <dgm:prSet/>
      <dgm:spPr/>
      <dgm:t>
        <a:bodyPr/>
        <a:lstStyle/>
        <a:p>
          <a:endParaRPr lang="es-ES"/>
        </a:p>
      </dgm:t>
    </dgm:pt>
    <dgm:pt modelId="{9B55AC03-D7F3-4963-9C4C-B84B5B97CD36}" type="sibTrans" cxnId="{AC27262F-58EF-428D-BF43-D968F82A4714}">
      <dgm:prSet/>
      <dgm:spPr/>
      <dgm:t>
        <a:bodyPr/>
        <a:lstStyle/>
        <a:p>
          <a:endParaRPr lang="es-ES"/>
        </a:p>
      </dgm:t>
    </dgm:pt>
    <dgm:pt modelId="{476C69E5-F83B-4B81-94A3-8B0E754E940D}">
      <dgm:prSet custT="1"/>
      <dgm:spPr/>
      <dgm:t>
        <a:bodyPr/>
        <a:lstStyle/>
        <a:p>
          <a:pPr algn="l">
            <a:buFont typeface="+mj-lt"/>
            <a:buNone/>
          </a:pPr>
          <a:endParaRPr lang="es-ES" sz="2400" dirty="0"/>
        </a:p>
      </dgm:t>
    </dgm:pt>
    <dgm:pt modelId="{F3712076-C0E1-4FDF-A93D-871F2493C98D}" type="parTrans" cxnId="{FBFC8FEE-1B5F-4703-AA2F-C5B2739BC8CC}">
      <dgm:prSet/>
      <dgm:spPr/>
      <dgm:t>
        <a:bodyPr/>
        <a:lstStyle/>
        <a:p>
          <a:endParaRPr lang="es-ES"/>
        </a:p>
      </dgm:t>
    </dgm:pt>
    <dgm:pt modelId="{061546CE-6C1E-4619-B599-A312FA73AB1B}" type="sibTrans" cxnId="{FBFC8FEE-1B5F-4703-AA2F-C5B2739BC8CC}">
      <dgm:prSet/>
      <dgm:spPr/>
      <dgm:t>
        <a:bodyPr/>
        <a:lstStyle/>
        <a:p>
          <a:endParaRPr lang="es-ES"/>
        </a:p>
      </dgm:t>
    </dgm:pt>
    <dgm:pt modelId="{91198A2D-80FA-4307-AC33-F69EAAC19029}">
      <dgm:prSet custT="1"/>
      <dgm:spPr/>
      <dgm:t>
        <a:bodyPr/>
        <a:lstStyle/>
        <a:p>
          <a:pPr algn="l">
            <a:buFont typeface="+mj-lt"/>
            <a:buNone/>
          </a:pPr>
          <a:endParaRPr lang="es-ES" sz="2400" dirty="0"/>
        </a:p>
      </dgm:t>
    </dgm:pt>
    <dgm:pt modelId="{3EEBB70A-100A-48F9-90D3-B852229FFC4E}" type="parTrans" cxnId="{43719FAB-7E2A-4B05-AAEB-C4D1E26A258A}">
      <dgm:prSet/>
      <dgm:spPr/>
      <dgm:t>
        <a:bodyPr/>
        <a:lstStyle/>
        <a:p>
          <a:endParaRPr lang="es-ES"/>
        </a:p>
      </dgm:t>
    </dgm:pt>
    <dgm:pt modelId="{5E49A096-9A10-4CF3-9B4A-56418CAF2457}" type="sibTrans" cxnId="{43719FAB-7E2A-4B05-AAEB-C4D1E26A258A}">
      <dgm:prSet/>
      <dgm:spPr/>
      <dgm:t>
        <a:bodyPr/>
        <a:lstStyle/>
        <a:p>
          <a:endParaRPr lang="es-ES"/>
        </a:p>
      </dgm:t>
    </dgm:pt>
    <dgm:pt modelId="{5A2DB85A-2ED8-4FBB-AFEC-D0B25C8B88C0}">
      <dgm:prSet custT="1"/>
      <dgm:spPr/>
      <dgm:t>
        <a:bodyPr/>
        <a:lstStyle/>
        <a:p>
          <a:pPr algn="l">
            <a:buFont typeface="+mj-lt"/>
            <a:buNone/>
          </a:pPr>
          <a:endParaRPr lang="es-ES" sz="2400" dirty="0"/>
        </a:p>
      </dgm:t>
    </dgm:pt>
    <dgm:pt modelId="{0E384586-0D94-4FCA-8D6E-874578E94700}" type="parTrans" cxnId="{52713D0E-1ABF-4D47-B5DF-F40CD2C07775}">
      <dgm:prSet/>
      <dgm:spPr/>
      <dgm:t>
        <a:bodyPr/>
        <a:lstStyle/>
        <a:p>
          <a:endParaRPr lang="es-ES"/>
        </a:p>
      </dgm:t>
    </dgm:pt>
    <dgm:pt modelId="{E4AB67E2-CFC0-42CA-985B-A012BA23AD8F}" type="sibTrans" cxnId="{52713D0E-1ABF-4D47-B5DF-F40CD2C07775}">
      <dgm:prSet/>
      <dgm:spPr/>
      <dgm:t>
        <a:bodyPr/>
        <a:lstStyle/>
        <a:p>
          <a:endParaRPr lang="es-ES"/>
        </a:p>
      </dgm:t>
    </dgm:pt>
    <dgm:pt modelId="{925C0C85-7F82-4D3A-ADE8-81A1E684E112}">
      <dgm:prSet custT="1"/>
      <dgm:spPr/>
      <dgm:t>
        <a:bodyPr/>
        <a:lstStyle/>
        <a:p>
          <a:pPr algn="l">
            <a:buFont typeface="+mj-lt"/>
            <a:buNone/>
          </a:pPr>
          <a:endParaRPr lang="es-ES" sz="2400" dirty="0"/>
        </a:p>
      </dgm:t>
    </dgm:pt>
    <dgm:pt modelId="{7D17142E-FE47-44F9-A9B4-9C53EA19014B}" type="parTrans" cxnId="{42463777-7F6A-4408-AF38-60C19C984E0B}">
      <dgm:prSet/>
      <dgm:spPr/>
      <dgm:t>
        <a:bodyPr/>
        <a:lstStyle/>
        <a:p>
          <a:endParaRPr lang="es-ES"/>
        </a:p>
      </dgm:t>
    </dgm:pt>
    <dgm:pt modelId="{FE3E2DA5-B7DD-494A-A931-7CFD553A447D}" type="sibTrans" cxnId="{42463777-7F6A-4408-AF38-60C19C984E0B}">
      <dgm:prSet/>
      <dgm:spPr/>
      <dgm:t>
        <a:bodyPr/>
        <a:lstStyle/>
        <a:p>
          <a:endParaRPr lang="es-ES"/>
        </a:p>
      </dgm:t>
    </dgm:pt>
    <dgm:pt modelId="{E723341D-3DAD-4552-99A0-C2C24A9F3795}">
      <dgm:prSet custT="1"/>
      <dgm:spPr/>
      <dgm:t>
        <a:bodyPr/>
        <a:lstStyle/>
        <a:p>
          <a:pPr algn="l">
            <a:buFont typeface="+mj-lt"/>
            <a:buNone/>
          </a:pPr>
          <a:endParaRPr lang="es-ES" sz="2400" dirty="0"/>
        </a:p>
      </dgm:t>
    </dgm:pt>
    <dgm:pt modelId="{194F8B81-6A3C-4784-BA41-A80D09B07056}" type="parTrans" cxnId="{2CC06CBE-6983-48D0-9B38-1DA711FB5B16}">
      <dgm:prSet/>
      <dgm:spPr/>
      <dgm:t>
        <a:bodyPr/>
        <a:lstStyle/>
        <a:p>
          <a:endParaRPr lang="es-ES"/>
        </a:p>
      </dgm:t>
    </dgm:pt>
    <dgm:pt modelId="{46F8D744-2AD8-4C64-952D-B6AFFEA9A4A4}" type="sibTrans" cxnId="{2CC06CBE-6983-48D0-9B38-1DA711FB5B16}">
      <dgm:prSet/>
      <dgm:spPr/>
      <dgm:t>
        <a:bodyPr/>
        <a:lstStyle/>
        <a:p>
          <a:endParaRPr lang="es-ES"/>
        </a:p>
      </dgm:t>
    </dgm:pt>
    <dgm:pt modelId="{6AF30491-F481-40EC-8F16-96B8E758781C}" type="pres">
      <dgm:prSet presAssocID="{F38D8523-B710-418F-B1BB-DB85EC669FA0}" presName="Name0" presStyleCnt="0">
        <dgm:presLayoutVars>
          <dgm:dir/>
          <dgm:animLvl val="lvl"/>
          <dgm:resizeHandles val="exact"/>
        </dgm:presLayoutVars>
      </dgm:prSet>
      <dgm:spPr/>
    </dgm:pt>
    <dgm:pt modelId="{D9EE59BE-B1FF-4C4A-8483-A0B598D9953A}" type="pres">
      <dgm:prSet presAssocID="{77FF3FA4-1B7C-4A9F-ADE2-3B2313A3CD4B}" presName="linNode" presStyleCnt="0"/>
      <dgm:spPr/>
    </dgm:pt>
    <dgm:pt modelId="{A16867C0-CAF9-447F-9CAF-CF64C5157C69}" type="pres">
      <dgm:prSet presAssocID="{77FF3FA4-1B7C-4A9F-ADE2-3B2313A3CD4B}" presName="parentText" presStyleLbl="node1" presStyleIdx="0" presStyleCnt="1" custScaleX="37794" custLinFactNeighborX="2545" custLinFactNeighborY="-49">
        <dgm:presLayoutVars>
          <dgm:chMax val="1"/>
          <dgm:bulletEnabled val="1"/>
        </dgm:presLayoutVars>
      </dgm:prSet>
      <dgm:spPr/>
    </dgm:pt>
    <dgm:pt modelId="{C3C74800-27D0-49BD-84B1-F09D2D3DE2A1}" type="pres">
      <dgm:prSet presAssocID="{77FF3FA4-1B7C-4A9F-ADE2-3B2313A3CD4B}" presName="descendantText" presStyleLbl="alignAccFollowNode1" presStyleIdx="0" presStyleCnt="1" custScaleX="249467" custScaleY="125122" custLinFactNeighborX="908" custLinFactNeighborY="-5742">
        <dgm:presLayoutVars>
          <dgm:bulletEnabled val="1"/>
        </dgm:presLayoutVars>
      </dgm:prSet>
      <dgm:spPr/>
    </dgm:pt>
  </dgm:ptLst>
  <dgm:cxnLst>
    <dgm:cxn modelId="{D42A8009-2CC4-41E6-838D-BE317B7471F9}" type="presOf" srcId="{77FF3FA4-1B7C-4A9F-ADE2-3B2313A3CD4B}" destId="{A16867C0-CAF9-447F-9CAF-CF64C5157C69}" srcOrd="0" destOrd="0" presId="urn:microsoft.com/office/officeart/2005/8/layout/vList5"/>
    <dgm:cxn modelId="{52713D0E-1ABF-4D47-B5DF-F40CD2C07775}" srcId="{77FF3FA4-1B7C-4A9F-ADE2-3B2313A3CD4B}" destId="{5A2DB85A-2ED8-4FBB-AFEC-D0B25C8B88C0}" srcOrd="5" destOrd="0" parTransId="{0E384586-0D94-4FCA-8D6E-874578E94700}" sibTransId="{E4AB67E2-CFC0-42CA-985B-A012BA23AD8F}"/>
    <dgm:cxn modelId="{B1F99A20-34BA-43B6-8582-9F0773E0AE4F}" srcId="{77FF3FA4-1B7C-4A9F-ADE2-3B2313A3CD4B}" destId="{FC43B5E6-EDE0-4EBF-94E2-D55BA7269BB3}" srcOrd="1" destOrd="0" parTransId="{F5F7D73D-9E96-4F51-9F8E-33184CDE9474}" sibTransId="{93386E1F-AFDA-4AE8-A0C3-F4BA21A8833A}"/>
    <dgm:cxn modelId="{54D01524-2018-49C7-96FC-918D5F01C81E}" type="presOf" srcId="{4534010D-92CC-4F28-9D97-D2FD34A5B85F}" destId="{C3C74800-27D0-49BD-84B1-F09D2D3DE2A1}" srcOrd="0" destOrd="8" presId="urn:microsoft.com/office/officeart/2005/8/layout/vList5"/>
    <dgm:cxn modelId="{AC27262F-58EF-428D-BF43-D968F82A4714}" srcId="{77FF3FA4-1B7C-4A9F-ADE2-3B2313A3CD4B}" destId="{4534010D-92CC-4F28-9D97-D2FD34A5B85F}" srcOrd="8" destOrd="0" parTransId="{FDE6756C-4502-4B9E-95E9-03A98AB10512}" sibTransId="{9B55AC03-D7F3-4963-9C4C-B84B5B97CD36}"/>
    <dgm:cxn modelId="{E65FAA32-A98A-4A1A-A36C-602B592D4999}" type="presOf" srcId="{91198A2D-80FA-4307-AC33-F69EAAC19029}" destId="{C3C74800-27D0-49BD-84B1-F09D2D3DE2A1}" srcOrd="0" destOrd="4" presId="urn:microsoft.com/office/officeart/2005/8/layout/vList5"/>
    <dgm:cxn modelId="{F0EB7E39-B078-4958-B773-6D0139F66810}" type="presOf" srcId="{476C69E5-F83B-4B81-94A3-8B0E754E940D}" destId="{C3C74800-27D0-49BD-84B1-F09D2D3DE2A1}" srcOrd="0" destOrd="3" presId="urn:microsoft.com/office/officeart/2005/8/layout/vList5"/>
    <dgm:cxn modelId="{42463777-7F6A-4408-AF38-60C19C984E0B}" srcId="{77FF3FA4-1B7C-4A9F-ADE2-3B2313A3CD4B}" destId="{925C0C85-7F82-4D3A-ADE8-81A1E684E112}" srcOrd="6" destOrd="0" parTransId="{7D17142E-FE47-44F9-A9B4-9C53EA19014B}" sibTransId="{FE3E2DA5-B7DD-494A-A931-7CFD553A447D}"/>
    <dgm:cxn modelId="{E0618C77-5245-44F5-A0CF-B9C6FF6000FE}" type="presOf" srcId="{E723341D-3DAD-4552-99A0-C2C24A9F3795}" destId="{C3C74800-27D0-49BD-84B1-F09D2D3DE2A1}" srcOrd="0" destOrd="7" presId="urn:microsoft.com/office/officeart/2005/8/layout/vList5"/>
    <dgm:cxn modelId="{9D6ADE7B-E41D-4C57-8E46-27C5B6349BB2}" type="presOf" srcId="{5A2DB85A-2ED8-4FBB-AFEC-D0B25C8B88C0}" destId="{C3C74800-27D0-49BD-84B1-F09D2D3DE2A1}" srcOrd="0" destOrd="5" presId="urn:microsoft.com/office/officeart/2005/8/layout/vList5"/>
    <dgm:cxn modelId="{0320308A-03D3-4081-A055-78591C3EF0EE}" srcId="{77FF3FA4-1B7C-4A9F-ADE2-3B2313A3CD4B}" destId="{E83DC1A3-B0BC-4DD9-B852-6275136949A3}" srcOrd="0" destOrd="0" parTransId="{21753C97-9930-4E31-A564-24F82701298C}" sibTransId="{3B0B4B85-D90A-4C43-84F6-849E6E660D7C}"/>
    <dgm:cxn modelId="{56B9AA8E-BC7A-4B79-A420-86E3E7D150B7}" type="presOf" srcId="{F38D8523-B710-418F-B1BB-DB85EC669FA0}" destId="{6AF30491-F481-40EC-8F16-96B8E758781C}" srcOrd="0" destOrd="0" presId="urn:microsoft.com/office/officeart/2005/8/layout/vList5"/>
    <dgm:cxn modelId="{51C758A9-8D4E-4099-AA5C-0650B0A0E946}" type="presOf" srcId="{FC43B5E6-EDE0-4EBF-94E2-D55BA7269BB3}" destId="{C3C74800-27D0-49BD-84B1-F09D2D3DE2A1}" srcOrd="0" destOrd="1" presId="urn:microsoft.com/office/officeart/2005/8/layout/vList5"/>
    <dgm:cxn modelId="{43719FAB-7E2A-4B05-AAEB-C4D1E26A258A}" srcId="{77FF3FA4-1B7C-4A9F-ADE2-3B2313A3CD4B}" destId="{91198A2D-80FA-4307-AC33-F69EAAC19029}" srcOrd="4" destOrd="0" parTransId="{3EEBB70A-100A-48F9-90D3-B852229FFC4E}" sibTransId="{5E49A096-9A10-4CF3-9B4A-56418CAF2457}"/>
    <dgm:cxn modelId="{325E83BB-F5F7-4792-880B-7862CA2871CA}" type="presOf" srcId="{E83DC1A3-B0BC-4DD9-B852-6275136949A3}" destId="{C3C74800-27D0-49BD-84B1-F09D2D3DE2A1}" srcOrd="0" destOrd="0" presId="urn:microsoft.com/office/officeart/2005/8/layout/vList5"/>
    <dgm:cxn modelId="{2CC06CBE-6983-48D0-9B38-1DA711FB5B16}" srcId="{77FF3FA4-1B7C-4A9F-ADE2-3B2313A3CD4B}" destId="{E723341D-3DAD-4552-99A0-C2C24A9F3795}" srcOrd="7" destOrd="0" parTransId="{194F8B81-6A3C-4784-BA41-A80D09B07056}" sibTransId="{46F8D744-2AD8-4C64-952D-B6AFFEA9A4A4}"/>
    <dgm:cxn modelId="{62D909CA-2117-4102-8459-8FF21F9BDD54}" type="presOf" srcId="{18A33518-CF44-4CC5-8568-52321700CBC6}" destId="{C3C74800-27D0-49BD-84B1-F09D2D3DE2A1}" srcOrd="0" destOrd="2" presId="urn:microsoft.com/office/officeart/2005/8/layout/vList5"/>
    <dgm:cxn modelId="{3C3A59DC-1EB4-450F-B4BF-27F347490E60}" srcId="{F38D8523-B710-418F-B1BB-DB85EC669FA0}" destId="{77FF3FA4-1B7C-4A9F-ADE2-3B2313A3CD4B}" srcOrd="0" destOrd="0" parTransId="{8DB94ABF-83DA-4F85-825C-3ECC4A0A7EDE}" sibTransId="{D50CFE4E-6FA2-4112-8F73-F08B1D574624}"/>
    <dgm:cxn modelId="{7F113DE5-FD9D-4536-9031-7E793D0DBF38}" type="presOf" srcId="{925C0C85-7F82-4D3A-ADE8-81A1E684E112}" destId="{C3C74800-27D0-49BD-84B1-F09D2D3DE2A1}" srcOrd="0" destOrd="6" presId="urn:microsoft.com/office/officeart/2005/8/layout/vList5"/>
    <dgm:cxn modelId="{FBFC8FEE-1B5F-4703-AA2F-C5B2739BC8CC}" srcId="{77FF3FA4-1B7C-4A9F-ADE2-3B2313A3CD4B}" destId="{476C69E5-F83B-4B81-94A3-8B0E754E940D}" srcOrd="3" destOrd="0" parTransId="{F3712076-C0E1-4FDF-A93D-871F2493C98D}" sibTransId="{061546CE-6C1E-4619-B599-A312FA73AB1B}"/>
    <dgm:cxn modelId="{1A13C8F3-E227-4FFA-A142-80D365B78A03}" srcId="{77FF3FA4-1B7C-4A9F-ADE2-3B2313A3CD4B}" destId="{18A33518-CF44-4CC5-8568-52321700CBC6}" srcOrd="2" destOrd="0" parTransId="{1355B945-6A77-4B89-8A6A-6BF497DCB5D4}" sibTransId="{B0C3F091-E629-4AAE-9921-A99DF13A5887}"/>
    <dgm:cxn modelId="{128A302D-D0C9-481D-B258-ED4EB77ED198}" type="presParOf" srcId="{6AF30491-F481-40EC-8F16-96B8E758781C}" destId="{D9EE59BE-B1FF-4C4A-8483-A0B598D9953A}" srcOrd="0" destOrd="0" presId="urn:microsoft.com/office/officeart/2005/8/layout/vList5"/>
    <dgm:cxn modelId="{46752B0A-44CD-4A2B-B4E8-AECFBB4AED33}" type="presParOf" srcId="{D9EE59BE-B1FF-4C4A-8483-A0B598D9953A}" destId="{A16867C0-CAF9-447F-9CAF-CF64C5157C69}" srcOrd="0" destOrd="0" presId="urn:microsoft.com/office/officeart/2005/8/layout/vList5"/>
    <dgm:cxn modelId="{C9F2DADF-28A1-4429-9022-CAAAF43181DC}" type="presParOf" srcId="{D9EE59BE-B1FF-4C4A-8483-A0B598D9953A}" destId="{C3C74800-27D0-49BD-84B1-F09D2D3DE2A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8D8523-B710-418F-B1BB-DB85EC669F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77FF3FA4-1B7C-4A9F-ADE2-3B2313A3CD4B}">
      <dgm:prSet phldrT="[Texto]" custT="1"/>
      <dgm:spPr/>
      <dgm:t>
        <a:bodyPr vert="vert270"/>
        <a:lstStyle/>
        <a:p>
          <a:pPr>
            <a:tabLst>
              <a:tab pos="2325688" algn="l"/>
            </a:tabLst>
          </a:pPr>
          <a:r>
            <a:rPr lang="es-ES" sz="3600" b="1" dirty="0">
              <a:solidFill>
                <a:schemeClr val="tx1"/>
              </a:solidFill>
            </a:rPr>
            <a:t>Talleres ,reuniones y actividades  colaterales</a:t>
          </a:r>
        </a:p>
      </dgm:t>
    </dgm:pt>
    <dgm:pt modelId="{8DB94ABF-83DA-4F85-825C-3ECC4A0A7EDE}" type="parTrans" cxnId="{3C3A59DC-1EB4-450F-B4BF-27F347490E60}">
      <dgm:prSet/>
      <dgm:spPr/>
      <dgm:t>
        <a:bodyPr/>
        <a:lstStyle/>
        <a:p>
          <a:endParaRPr lang="es-ES"/>
        </a:p>
      </dgm:t>
    </dgm:pt>
    <dgm:pt modelId="{D50CFE4E-6FA2-4112-8F73-F08B1D574624}" type="sibTrans" cxnId="{3C3A59DC-1EB4-450F-B4BF-27F347490E60}">
      <dgm:prSet/>
      <dgm:spPr/>
      <dgm:t>
        <a:bodyPr/>
        <a:lstStyle/>
        <a:p>
          <a:endParaRPr lang="es-ES"/>
        </a:p>
      </dgm:t>
    </dgm:pt>
    <dgm:pt modelId="{E83DC1A3-B0BC-4DD9-B852-6275136949A3}">
      <dgm:prSet phldrT="[Texto]" custT="1"/>
      <dgm:spPr/>
      <dgm:t>
        <a:bodyPr/>
        <a:lstStyle/>
        <a:p>
          <a:pPr marL="57150" indent="0" algn="just" defTabSz="488950">
            <a:lnSpc>
              <a:spcPct val="90000"/>
            </a:lnSpc>
            <a:spcBef>
              <a:spcPct val="0"/>
            </a:spcBef>
            <a:spcAft>
              <a:spcPts val="0"/>
            </a:spcAft>
            <a:buNone/>
          </a:pPr>
          <a:r>
            <a:rPr lang="es-ES" sz="2400" b="1" u="sng" dirty="0">
              <a:latin typeface="+mn-lt"/>
            </a:rPr>
            <a:t>Agosto 2023</a:t>
          </a:r>
          <a:r>
            <a:rPr lang="es-ES" sz="2400" u="sng" dirty="0">
              <a:latin typeface="+mn-lt"/>
            </a:rPr>
            <a:t>. </a:t>
          </a:r>
          <a:r>
            <a:rPr lang="es-ES" sz="2400" dirty="0">
              <a:latin typeface="+mn-lt"/>
            </a:rPr>
            <a:t>Un especialista del RAC Cimab participó en el </a:t>
          </a:r>
          <a:r>
            <a:rPr lang="es-ES" sz="2400" i="1" dirty="0">
              <a:latin typeface="+mn-lt"/>
            </a:rPr>
            <a:t>Taller Regional de capacitación para el Portal Regional de Datos de Monitoreo Ambiental</a:t>
          </a:r>
          <a:r>
            <a:rPr lang="es-ES" sz="2400" dirty="0">
              <a:latin typeface="+mn-lt"/>
            </a:rPr>
            <a:t>, (Santa Lucia), (GEF-</a:t>
          </a:r>
          <a:r>
            <a:rPr lang="es-ES" sz="2400" dirty="0" err="1">
              <a:latin typeface="+mn-lt"/>
            </a:rPr>
            <a:t>IWEco</a:t>
          </a:r>
          <a:r>
            <a:rPr lang="es-ES" sz="2400" dirty="0">
              <a:latin typeface="+mn-lt"/>
            </a:rPr>
            <a:t>). </a:t>
          </a:r>
        </a:p>
      </dgm:t>
    </dgm:pt>
    <dgm:pt modelId="{21753C97-9930-4E31-A564-24F82701298C}" type="parTrans" cxnId="{0320308A-03D3-4081-A055-78591C3EF0EE}">
      <dgm:prSet/>
      <dgm:spPr/>
      <dgm:t>
        <a:bodyPr/>
        <a:lstStyle/>
        <a:p>
          <a:endParaRPr lang="es-ES"/>
        </a:p>
      </dgm:t>
    </dgm:pt>
    <dgm:pt modelId="{3B0B4B85-D90A-4C43-84F6-849E6E660D7C}" type="sibTrans" cxnId="{0320308A-03D3-4081-A055-78591C3EF0EE}">
      <dgm:prSet/>
      <dgm:spPr/>
      <dgm:t>
        <a:bodyPr/>
        <a:lstStyle/>
        <a:p>
          <a:endParaRPr lang="es-ES"/>
        </a:p>
      </dgm:t>
    </dgm:pt>
    <dgm:pt modelId="{FFF22BEF-F092-4A44-B7A8-5586455BAB5C}">
      <dgm:prSet custT="1"/>
      <dgm:spPr/>
      <dgm:t>
        <a:bodyPr/>
        <a:lstStyle/>
        <a:p>
          <a:pPr marL="57150" indent="0" algn="just" defTabSz="488950">
            <a:lnSpc>
              <a:spcPct val="90000"/>
            </a:lnSpc>
            <a:spcBef>
              <a:spcPct val="0"/>
            </a:spcBef>
            <a:spcAft>
              <a:spcPct val="15000"/>
            </a:spcAft>
            <a:buNone/>
          </a:pPr>
          <a:endParaRPr lang="es-ES" sz="2000" dirty="0"/>
        </a:p>
      </dgm:t>
    </dgm:pt>
    <dgm:pt modelId="{CDD7B82C-1996-4BF1-B8C7-8AACEAFB97E4}" type="parTrans" cxnId="{903F1063-2C2E-48C3-94AD-8CE5B3A56E22}">
      <dgm:prSet/>
      <dgm:spPr/>
      <dgm:t>
        <a:bodyPr/>
        <a:lstStyle/>
        <a:p>
          <a:endParaRPr lang="es-ES"/>
        </a:p>
      </dgm:t>
    </dgm:pt>
    <dgm:pt modelId="{6E611597-677C-413C-A89A-D8F268DB459F}" type="sibTrans" cxnId="{903F1063-2C2E-48C3-94AD-8CE5B3A56E22}">
      <dgm:prSet/>
      <dgm:spPr/>
      <dgm:t>
        <a:bodyPr/>
        <a:lstStyle/>
        <a:p>
          <a:endParaRPr lang="es-ES"/>
        </a:p>
      </dgm:t>
    </dgm:pt>
    <dgm:pt modelId="{B8DA393E-25F9-4043-A6C9-7DA74BA5B81C}">
      <dgm:prSet custT="1"/>
      <dgm:spPr/>
      <dgm:t>
        <a:bodyPr/>
        <a:lstStyle/>
        <a:p>
          <a:pPr marL="57150" indent="0" algn="just" defTabSz="488950">
            <a:lnSpc>
              <a:spcPct val="90000"/>
            </a:lnSpc>
            <a:spcBef>
              <a:spcPct val="0"/>
            </a:spcBef>
            <a:spcAft>
              <a:spcPts val="0"/>
            </a:spcAft>
            <a:buNone/>
          </a:pPr>
          <a:r>
            <a:rPr lang="es-ES" sz="2400" b="1" u="sng" dirty="0">
              <a:latin typeface="+mn-lt"/>
            </a:rPr>
            <a:t>Noviembre 2023</a:t>
          </a:r>
          <a:r>
            <a:rPr lang="es-ES" sz="2400" u="sng" dirty="0">
              <a:latin typeface="+mn-lt"/>
            </a:rPr>
            <a:t> </a:t>
          </a:r>
          <a:r>
            <a:rPr lang="es-ES" sz="2400" dirty="0">
              <a:latin typeface="+mn-lt"/>
            </a:rPr>
            <a:t>Un especialista del RAC Cimab participó de manera presencial en el </a:t>
          </a:r>
          <a:r>
            <a:rPr lang="es-ES" sz="2400" i="1" dirty="0">
              <a:latin typeface="+mn-lt"/>
            </a:rPr>
            <a:t>Taller Regional “Construcción de una Comunidad de Prácticas “One Health” en el Caribe”</a:t>
          </a:r>
          <a:r>
            <a:rPr lang="es-ES" sz="2400" dirty="0">
              <a:latin typeface="+mn-lt"/>
            </a:rPr>
            <a:t> celebrado en Republica Dominicana en. En dicho taller el especialista del RAC Cimab expuso la experiencia acumulada por Cimab como Centro de Actividad Regional para el Protocolo de Fuentes Terrestres de Contaminación Marina (FCTM), en cuanto a los estudios ambientales regionales. </a:t>
          </a:r>
        </a:p>
      </dgm:t>
    </dgm:pt>
    <dgm:pt modelId="{ABD35E8C-8419-42A1-A1F1-FF55E369B54B}" type="parTrans" cxnId="{0C0E3AC6-9933-42EF-9D9E-2A8E193CD30D}">
      <dgm:prSet/>
      <dgm:spPr/>
      <dgm:t>
        <a:bodyPr/>
        <a:lstStyle/>
        <a:p>
          <a:endParaRPr lang="es-ES"/>
        </a:p>
      </dgm:t>
    </dgm:pt>
    <dgm:pt modelId="{0DF8146F-CE86-4D96-A48C-5178D97B76E4}" type="sibTrans" cxnId="{0C0E3AC6-9933-42EF-9D9E-2A8E193CD30D}">
      <dgm:prSet/>
      <dgm:spPr/>
      <dgm:t>
        <a:bodyPr/>
        <a:lstStyle/>
        <a:p>
          <a:endParaRPr lang="es-ES"/>
        </a:p>
      </dgm:t>
    </dgm:pt>
    <dgm:pt modelId="{85C0B90C-AE7C-43C1-B483-424B01F3B30C}">
      <dgm:prSet phldrT="[Texto]" custT="1"/>
      <dgm:spPr/>
      <dgm:t>
        <a:bodyPr/>
        <a:lstStyle/>
        <a:p>
          <a:pPr marL="57150" indent="0" algn="just" defTabSz="488950">
            <a:lnSpc>
              <a:spcPct val="90000"/>
            </a:lnSpc>
            <a:spcBef>
              <a:spcPct val="0"/>
            </a:spcBef>
            <a:spcAft>
              <a:spcPts val="0"/>
            </a:spcAft>
            <a:buNone/>
          </a:pPr>
          <a:r>
            <a:rPr lang="es-ES" sz="2400" b="1" u="sng" dirty="0">
              <a:latin typeface="+mn-lt"/>
            </a:rPr>
            <a:t>Septiembre 2023 </a:t>
          </a:r>
          <a:r>
            <a:rPr lang="es-ES" sz="2400" dirty="0">
              <a:latin typeface="+mn-lt"/>
            </a:rPr>
            <a:t>El RAC Cimab participó </a:t>
          </a:r>
          <a:r>
            <a:rPr lang="es-ES" sz="2400" i="1" dirty="0">
              <a:latin typeface="+mn-lt"/>
            </a:rPr>
            <a:t>de manera online, </a:t>
          </a:r>
          <a:r>
            <a:rPr lang="es-ES" sz="2400" dirty="0">
              <a:latin typeface="+mn-lt"/>
            </a:rPr>
            <a:t>en la </a:t>
          </a:r>
          <a:r>
            <a:rPr lang="es-ES" sz="2400" i="1" dirty="0">
              <a:latin typeface="+mn-lt"/>
            </a:rPr>
            <a:t>Segunda Reunión Informal de Expertos en Nitrógeno,</a:t>
          </a:r>
          <a:r>
            <a:rPr lang="es-ES" sz="2400" dirty="0">
              <a:latin typeface="+mn-lt"/>
            </a:rPr>
            <a:t>, realizada en Nairobi, </a:t>
          </a:r>
          <a:r>
            <a:rPr lang="es-ES" sz="2400" dirty="0" err="1">
              <a:latin typeface="+mn-lt"/>
            </a:rPr>
            <a:t>Kenya</a:t>
          </a:r>
          <a:r>
            <a:rPr lang="es-ES" sz="2400" dirty="0">
              <a:latin typeface="+mn-lt"/>
            </a:rPr>
            <a:t>. En dicha reunión el RAC Cimab presentó la Estrategia Regional de Reducción de Nutrientes y el Plan de Acción Asociado (RNPRSAP)</a:t>
          </a:r>
        </a:p>
      </dgm:t>
    </dgm:pt>
    <dgm:pt modelId="{FB84695C-30AD-4D2D-BE4C-A1AA3C75FAF0}" type="parTrans" cxnId="{F76127E9-2C28-4C6E-BDEE-FB26BFF1E4A9}">
      <dgm:prSet/>
      <dgm:spPr/>
      <dgm:t>
        <a:bodyPr/>
        <a:lstStyle/>
        <a:p>
          <a:endParaRPr lang="es-ES"/>
        </a:p>
      </dgm:t>
    </dgm:pt>
    <dgm:pt modelId="{A837D9DC-BC43-41B7-8879-7E4E864E65A0}" type="sibTrans" cxnId="{F76127E9-2C28-4C6E-BDEE-FB26BFF1E4A9}">
      <dgm:prSet/>
      <dgm:spPr/>
      <dgm:t>
        <a:bodyPr/>
        <a:lstStyle/>
        <a:p>
          <a:endParaRPr lang="es-ES"/>
        </a:p>
      </dgm:t>
    </dgm:pt>
    <dgm:pt modelId="{B5F75398-3C73-473E-A401-F270E99A879D}">
      <dgm:prSet custT="1"/>
      <dgm:spPr/>
      <dgm:t>
        <a:bodyPr/>
        <a:lstStyle/>
        <a:p>
          <a:pPr marL="57150" indent="0" algn="just" defTabSz="488950">
            <a:lnSpc>
              <a:spcPct val="90000"/>
            </a:lnSpc>
            <a:spcBef>
              <a:spcPct val="0"/>
            </a:spcBef>
            <a:spcAft>
              <a:spcPts val="0"/>
            </a:spcAft>
            <a:buNone/>
          </a:pPr>
          <a:r>
            <a:rPr lang="es-ES" sz="2400" b="1" u="sng" dirty="0"/>
            <a:t>Noviembre 2023 </a:t>
          </a:r>
          <a:r>
            <a:rPr lang="es-ES" sz="2400" dirty="0"/>
            <a:t>El RAC Cimab participó de manera presencial (en la persona de la coordinadora) en el Taller Unión Europea – Caribe en cooperación para investigaciones marinas, celebrado en Barbados </a:t>
          </a:r>
          <a:r>
            <a:rPr lang="es-ES" sz="2400" u="sng" dirty="0"/>
            <a:t>en</a:t>
          </a:r>
          <a:r>
            <a:rPr lang="es-ES" sz="2400" dirty="0"/>
            <a:t>. En dicho taller la representante del RAC Cimab presentó las prioridades de investigación de Cuba relativas a la calidad ambiental de las bahías y las zonas costeras. </a:t>
          </a:r>
          <a:endParaRPr lang="es-ES" sz="2400" dirty="0">
            <a:latin typeface="+mn-lt"/>
          </a:endParaRPr>
        </a:p>
      </dgm:t>
    </dgm:pt>
    <dgm:pt modelId="{200689A8-B50E-4EEA-AD7A-5365B509298B}" type="parTrans" cxnId="{E1B96264-49C2-424A-BA5A-8D251CB0FC09}">
      <dgm:prSet/>
      <dgm:spPr/>
    </dgm:pt>
    <dgm:pt modelId="{1FC30EF6-A165-4891-90E3-10404692C5A7}" type="sibTrans" cxnId="{E1B96264-49C2-424A-BA5A-8D251CB0FC09}">
      <dgm:prSet/>
      <dgm:spPr/>
    </dgm:pt>
    <dgm:pt modelId="{6AF30491-F481-40EC-8F16-96B8E758781C}" type="pres">
      <dgm:prSet presAssocID="{F38D8523-B710-418F-B1BB-DB85EC669FA0}" presName="Name0" presStyleCnt="0">
        <dgm:presLayoutVars>
          <dgm:dir/>
          <dgm:animLvl val="lvl"/>
          <dgm:resizeHandles val="exact"/>
        </dgm:presLayoutVars>
      </dgm:prSet>
      <dgm:spPr/>
    </dgm:pt>
    <dgm:pt modelId="{D9EE59BE-B1FF-4C4A-8483-A0B598D9953A}" type="pres">
      <dgm:prSet presAssocID="{77FF3FA4-1B7C-4A9F-ADE2-3B2313A3CD4B}" presName="linNode" presStyleCnt="0"/>
      <dgm:spPr/>
    </dgm:pt>
    <dgm:pt modelId="{A16867C0-CAF9-447F-9CAF-CF64C5157C69}" type="pres">
      <dgm:prSet presAssocID="{77FF3FA4-1B7C-4A9F-ADE2-3B2313A3CD4B}" presName="parentText" presStyleLbl="node1" presStyleIdx="0" presStyleCnt="1" custScaleX="37794" custLinFactNeighborX="2545" custLinFactNeighborY="-49">
        <dgm:presLayoutVars>
          <dgm:chMax val="1"/>
          <dgm:bulletEnabled val="1"/>
        </dgm:presLayoutVars>
      </dgm:prSet>
      <dgm:spPr/>
    </dgm:pt>
    <dgm:pt modelId="{C3C74800-27D0-49BD-84B1-F09D2D3DE2A1}" type="pres">
      <dgm:prSet presAssocID="{77FF3FA4-1B7C-4A9F-ADE2-3B2313A3CD4B}" presName="descendantText" presStyleLbl="alignAccFollowNode1" presStyleIdx="0" presStyleCnt="1" custScaleX="249467" custScaleY="125122" custLinFactNeighborX="4274" custLinFactNeighborY="-2447">
        <dgm:presLayoutVars>
          <dgm:bulletEnabled val="1"/>
        </dgm:presLayoutVars>
      </dgm:prSet>
      <dgm:spPr/>
    </dgm:pt>
  </dgm:ptLst>
  <dgm:cxnLst>
    <dgm:cxn modelId="{D42A8009-2CC4-41E6-838D-BE317B7471F9}" type="presOf" srcId="{77FF3FA4-1B7C-4A9F-ADE2-3B2313A3CD4B}" destId="{A16867C0-CAF9-447F-9CAF-CF64C5157C69}" srcOrd="0" destOrd="0" presId="urn:microsoft.com/office/officeart/2005/8/layout/vList5"/>
    <dgm:cxn modelId="{98F0020E-A871-4EE3-8C6B-48C249FCBE36}" type="presOf" srcId="{B8DA393E-25F9-4043-A6C9-7DA74BA5B81C}" destId="{C3C74800-27D0-49BD-84B1-F09D2D3DE2A1}" srcOrd="0" destOrd="2" presId="urn:microsoft.com/office/officeart/2005/8/layout/vList5"/>
    <dgm:cxn modelId="{F46B9D11-F1EA-4990-B499-E9B50260F832}" type="presOf" srcId="{85C0B90C-AE7C-43C1-B483-424B01F3B30C}" destId="{C3C74800-27D0-49BD-84B1-F09D2D3DE2A1}" srcOrd="0" destOrd="1" presId="urn:microsoft.com/office/officeart/2005/8/layout/vList5"/>
    <dgm:cxn modelId="{0358E115-6CB9-4051-B4FF-A45DD856DF80}" type="presOf" srcId="{FFF22BEF-F092-4A44-B7A8-5586455BAB5C}" destId="{C3C74800-27D0-49BD-84B1-F09D2D3DE2A1}" srcOrd="0" destOrd="4" presId="urn:microsoft.com/office/officeart/2005/8/layout/vList5"/>
    <dgm:cxn modelId="{903F1063-2C2E-48C3-94AD-8CE5B3A56E22}" srcId="{77FF3FA4-1B7C-4A9F-ADE2-3B2313A3CD4B}" destId="{FFF22BEF-F092-4A44-B7A8-5586455BAB5C}" srcOrd="4" destOrd="0" parTransId="{CDD7B82C-1996-4BF1-B8C7-8AACEAFB97E4}" sibTransId="{6E611597-677C-413C-A89A-D8F268DB459F}"/>
    <dgm:cxn modelId="{E1B96264-49C2-424A-BA5A-8D251CB0FC09}" srcId="{77FF3FA4-1B7C-4A9F-ADE2-3B2313A3CD4B}" destId="{B5F75398-3C73-473E-A401-F270E99A879D}" srcOrd="3" destOrd="0" parTransId="{200689A8-B50E-4EEA-AD7A-5365B509298B}" sibTransId="{1FC30EF6-A165-4891-90E3-10404692C5A7}"/>
    <dgm:cxn modelId="{0D6B155A-CD56-4503-8A52-4CF5C66F5D77}" type="presOf" srcId="{B5F75398-3C73-473E-A401-F270E99A879D}" destId="{C3C74800-27D0-49BD-84B1-F09D2D3DE2A1}" srcOrd="0" destOrd="3" presId="urn:microsoft.com/office/officeart/2005/8/layout/vList5"/>
    <dgm:cxn modelId="{0320308A-03D3-4081-A055-78591C3EF0EE}" srcId="{77FF3FA4-1B7C-4A9F-ADE2-3B2313A3CD4B}" destId="{E83DC1A3-B0BC-4DD9-B852-6275136949A3}" srcOrd="0" destOrd="0" parTransId="{21753C97-9930-4E31-A564-24F82701298C}" sibTransId="{3B0B4B85-D90A-4C43-84F6-849E6E660D7C}"/>
    <dgm:cxn modelId="{56B9AA8E-BC7A-4B79-A420-86E3E7D150B7}" type="presOf" srcId="{F38D8523-B710-418F-B1BB-DB85EC669FA0}" destId="{6AF30491-F481-40EC-8F16-96B8E758781C}" srcOrd="0" destOrd="0" presId="urn:microsoft.com/office/officeart/2005/8/layout/vList5"/>
    <dgm:cxn modelId="{325E83BB-F5F7-4792-880B-7862CA2871CA}" type="presOf" srcId="{E83DC1A3-B0BC-4DD9-B852-6275136949A3}" destId="{C3C74800-27D0-49BD-84B1-F09D2D3DE2A1}" srcOrd="0" destOrd="0" presId="urn:microsoft.com/office/officeart/2005/8/layout/vList5"/>
    <dgm:cxn modelId="{0C0E3AC6-9933-42EF-9D9E-2A8E193CD30D}" srcId="{77FF3FA4-1B7C-4A9F-ADE2-3B2313A3CD4B}" destId="{B8DA393E-25F9-4043-A6C9-7DA74BA5B81C}" srcOrd="2" destOrd="0" parTransId="{ABD35E8C-8419-42A1-A1F1-FF55E369B54B}" sibTransId="{0DF8146F-CE86-4D96-A48C-5178D97B76E4}"/>
    <dgm:cxn modelId="{3C3A59DC-1EB4-450F-B4BF-27F347490E60}" srcId="{F38D8523-B710-418F-B1BB-DB85EC669FA0}" destId="{77FF3FA4-1B7C-4A9F-ADE2-3B2313A3CD4B}" srcOrd="0" destOrd="0" parTransId="{8DB94ABF-83DA-4F85-825C-3ECC4A0A7EDE}" sibTransId="{D50CFE4E-6FA2-4112-8F73-F08B1D574624}"/>
    <dgm:cxn modelId="{F76127E9-2C28-4C6E-BDEE-FB26BFF1E4A9}" srcId="{77FF3FA4-1B7C-4A9F-ADE2-3B2313A3CD4B}" destId="{85C0B90C-AE7C-43C1-B483-424B01F3B30C}" srcOrd="1" destOrd="0" parTransId="{FB84695C-30AD-4D2D-BE4C-A1AA3C75FAF0}" sibTransId="{A837D9DC-BC43-41B7-8879-7E4E864E65A0}"/>
    <dgm:cxn modelId="{128A302D-D0C9-481D-B258-ED4EB77ED198}" type="presParOf" srcId="{6AF30491-F481-40EC-8F16-96B8E758781C}" destId="{D9EE59BE-B1FF-4C4A-8483-A0B598D9953A}" srcOrd="0" destOrd="0" presId="urn:microsoft.com/office/officeart/2005/8/layout/vList5"/>
    <dgm:cxn modelId="{46752B0A-44CD-4A2B-B4E8-AECFBB4AED33}" type="presParOf" srcId="{D9EE59BE-B1FF-4C4A-8483-A0B598D9953A}" destId="{A16867C0-CAF9-447F-9CAF-CF64C5157C69}" srcOrd="0" destOrd="0" presId="urn:microsoft.com/office/officeart/2005/8/layout/vList5"/>
    <dgm:cxn modelId="{C9F2DADF-28A1-4429-9022-CAAAF43181DC}" type="presParOf" srcId="{D9EE59BE-B1FF-4C4A-8483-A0B598D9953A}" destId="{C3C74800-27D0-49BD-84B1-F09D2D3DE2A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8D8523-B710-418F-B1BB-DB85EC669F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77FF3FA4-1B7C-4A9F-ADE2-3B2313A3CD4B}">
      <dgm:prSet phldrT="[Texto]" custT="1"/>
      <dgm:spPr/>
      <dgm:t>
        <a:bodyPr vert="vert270"/>
        <a:lstStyle/>
        <a:p>
          <a:pPr>
            <a:tabLst>
              <a:tab pos="2325688" algn="l"/>
            </a:tabLst>
          </a:pPr>
          <a:r>
            <a:rPr lang="es-ES" sz="3600" b="1" dirty="0">
              <a:solidFill>
                <a:schemeClr val="tx1"/>
              </a:solidFill>
            </a:rPr>
            <a:t>Talleres ,reuniones y actividades  colaterales</a:t>
          </a:r>
        </a:p>
      </dgm:t>
    </dgm:pt>
    <dgm:pt modelId="{8DB94ABF-83DA-4F85-825C-3ECC4A0A7EDE}" type="parTrans" cxnId="{3C3A59DC-1EB4-450F-B4BF-27F347490E60}">
      <dgm:prSet/>
      <dgm:spPr/>
      <dgm:t>
        <a:bodyPr/>
        <a:lstStyle/>
        <a:p>
          <a:endParaRPr lang="es-ES"/>
        </a:p>
      </dgm:t>
    </dgm:pt>
    <dgm:pt modelId="{D50CFE4E-6FA2-4112-8F73-F08B1D574624}" type="sibTrans" cxnId="{3C3A59DC-1EB4-450F-B4BF-27F347490E60}">
      <dgm:prSet/>
      <dgm:spPr/>
      <dgm:t>
        <a:bodyPr/>
        <a:lstStyle/>
        <a:p>
          <a:endParaRPr lang="es-ES"/>
        </a:p>
      </dgm:t>
    </dgm:pt>
    <dgm:pt modelId="{E83DC1A3-B0BC-4DD9-B852-6275136949A3}">
      <dgm:prSet phldrT="[Texto]" custT="1"/>
      <dgm:spPr/>
      <dgm:t>
        <a:bodyPr/>
        <a:lstStyle/>
        <a:p>
          <a:pPr marL="57150" lvl="1" indent="0" algn="just" defTabSz="488950">
            <a:lnSpc>
              <a:spcPct val="90000"/>
            </a:lnSpc>
            <a:spcBef>
              <a:spcPct val="0"/>
            </a:spcBef>
            <a:spcAft>
              <a:spcPct val="15000"/>
            </a:spcAft>
            <a:buNone/>
          </a:pPr>
          <a:r>
            <a:rPr lang="es-ES" sz="2400" b="1" u="sng" dirty="0"/>
            <a:t>Diciembre 2024 </a:t>
          </a:r>
          <a:r>
            <a:rPr lang="es-ES" sz="2400" dirty="0"/>
            <a:t>RAC Cimab colaboró activamente con la consultora contratada para el Análisis de la funcionalidad de los Grupos de Trabajo (recomendaciones y mejoras)</a:t>
          </a:r>
          <a:endParaRPr lang="es-ES" sz="2000" dirty="0">
            <a:latin typeface="+mn-lt"/>
          </a:endParaRPr>
        </a:p>
      </dgm:t>
    </dgm:pt>
    <dgm:pt modelId="{21753C97-9930-4E31-A564-24F82701298C}" type="parTrans" cxnId="{0320308A-03D3-4081-A055-78591C3EF0EE}">
      <dgm:prSet/>
      <dgm:spPr/>
      <dgm:t>
        <a:bodyPr/>
        <a:lstStyle/>
        <a:p>
          <a:endParaRPr lang="es-ES"/>
        </a:p>
      </dgm:t>
    </dgm:pt>
    <dgm:pt modelId="{3B0B4B85-D90A-4C43-84F6-849E6E660D7C}" type="sibTrans" cxnId="{0320308A-03D3-4081-A055-78591C3EF0EE}">
      <dgm:prSet/>
      <dgm:spPr/>
      <dgm:t>
        <a:bodyPr/>
        <a:lstStyle/>
        <a:p>
          <a:endParaRPr lang="es-ES"/>
        </a:p>
      </dgm:t>
    </dgm:pt>
    <dgm:pt modelId="{FFF22BEF-F092-4A44-B7A8-5586455BAB5C}">
      <dgm:prSet custT="1"/>
      <dgm:spPr/>
      <dgm:t>
        <a:bodyPr/>
        <a:lstStyle/>
        <a:p>
          <a:pPr marL="57150" lvl="1" indent="0" algn="just" defTabSz="488950">
            <a:lnSpc>
              <a:spcPct val="90000"/>
            </a:lnSpc>
            <a:spcBef>
              <a:spcPct val="0"/>
            </a:spcBef>
            <a:spcAft>
              <a:spcPct val="15000"/>
            </a:spcAft>
            <a:buNone/>
          </a:pPr>
          <a:endParaRPr lang="es-ES" sz="2000" dirty="0"/>
        </a:p>
      </dgm:t>
    </dgm:pt>
    <dgm:pt modelId="{CDD7B82C-1996-4BF1-B8C7-8AACEAFB97E4}" type="parTrans" cxnId="{903F1063-2C2E-48C3-94AD-8CE5B3A56E22}">
      <dgm:prSet/>
      <dgm:spPr/>
      <dgm:t>
        <a:bodyPr/>
        <a:lstStyle/>
        <a:p>
          <a:endParaRPr lang="es-ES"/>
        </a:p>
      </dgm:t>
    </dgm:pt>
    <dgm:pt modelId="{6E611597-677C-413C-A89A-D8F268DB459F}" type="sibTrans" cxnId="{903F1063-2C2E-48C3-94AD-8CE5B3A56E22}">
      <dgm:prSet/>
      <dgm:spPr/>
      <dgm:t>
        <a:bodyPr/>
        <a:lstStyle/>
        <a:p>
          <a:endParaRPr lang="es-ES"/>
        </a:p>
      </dgm:t>
    </dgm:pt>
    <dgm:pt modelId="{A4F3C58E-518F-45E5-A2DE-0EA6FA962A05}">
      <dgm:prSet custT="1"/>
      <dgm:spPr/>
      <dgm:t>
        <a:bodyPr/>
        <a:lstStyle/>
        <a:p>
          <a:pPr marL="0" marR="0" lvl="0" indent="0" algn="just" defTabSz="914400" eaLnBrk="1" fontAlgn="auto" latinLnBrk="0" hangingPunct="1">
            <a:lnSpc>
              <a:spcPct val="100000"/>
            </a:lnSpc>
            <a:spcBef>
              <a:spcPts val="0"/>
            </a:spcBef>
            <a:spcAft>
              <a:spcPts val="0"/>
            </a:spcAft>
            <a:buClrTx/>
            <a:buSzTx/>
            <a:buFont typeface="+mj-lt"/>
            <a:buNone/>
            <a:tabLst/>
            <a:defRPr/>
          </a:pPr>
          <a:r>
            <a:rPr lang="es-ES" sz="2400" b="1" u="sng" dirty="0"/>
            <a:t>Noviembre 2024- enero 2025</a:t>
          </a:r>
          <a:r>
            <a:rPr lang="es-ES" sz="2400" dirty="0"/>
            <a:t>. RAC Cimab colaboró activamente con la consultora contratada por la Secretaría para realizar una actualización de las directrices para el Establecimiento y Operación de los </a:t>
          </a:r>
          <a:r>
            <a:rPr lang="es-ES" sz="2400" dirty="0" err="1"/>
            <a:t>RACs</a:t>
          </a:r>
          <a:r>
            <a:rPr lang="es-ES" sz="2400" dirty="0"/>
            <a:t> y la RAN del Convenio de Cartagena.</a:t>
          </a:r>
        </a:p>
      </dgm:t>
    </dgm:pt>
    <dgm:pt modelId="{DAEE3B9E-F187-47F8-B6A2-E6DB03B179A3}" type="parTrans" cxnId="{A10390E4-7DAA-4D06-98A4-081B9778211C}">
      <dgm:prSet/>
      <dgm:spPr/>
      <dgm:t>
        <a:bodyPr/>
        <a:lstStyle/>
        <a:p>
          <a:endParaRPr lang="es-ES"/>
        </a:p>
      </dgm:t>
    </dgm:pt>
    <dgm:pt modelId="{99B5B963-89AA-4C98-93EB-CDF213042ACF}" type="sibTrans" cxnId="{A10390E4-7DAA-4D06-98A4-081B9778211C}">
      <dgm:prSet/>
      <dgm:spPr/>
      <dgm:t>
        <a:bodyPr/>
        <a:lstStyle/>
        <a:p>
          <a:endParaRPr lang="es-ES"/>
        </a:p>
      </dgm:t>
    </dgm:pt>
    <dgm:pt modelId="{51C0DD4B-4C3B-4F73-B590-7744CBF598DD}">
      <dgm:prSet custT="1"/>
      <dgm:spPr/>
      <dgm:t>
        <a:bodyPr/>
        <a:lstStyle/>
        <a:p>
          <a:pPr marL="0" marR="0" lvl="0" indent="0" algn="just" defTabSz="914400" eaLnBrk="1" fontAlgn="auto" latinLnBrk="0" hangingPunct="1">
            <a:lnSpc>
              <a:spcPct val="100000"/>
            </a:lnSpc>
            <a:spcBef>
              <a:spcPts val="0"/>
            </a:spcBef>
            <a:spcAft>
              <a:spcPts val="0"/>
            </a:spcAft>
            <a:buClrTx/>
            <a:buSzTx/>
            <a:buFont typeface="+mj-lt"/>
            <a:buNone/>
            <a:tabLst/>
            <a:defRPr/>
          </a:pPr>
          <a:r>
            <a:rPr lang="es-ES" sz="2400" b="1" u="sng" dirty="0"/>
            <a:t>Marzo 2025 </a:t>
          </a:r>
          <a:r>
            <a:rPr lang="es-ES" sz="2400" dirty="0"/>
            <a:t>RAC Cimab participó de manera virtual en el Taller Conjunto entre los Grupos de Trabajo del Subprograma SPAW y el del Subprograma AMEP (</a:t>
          </a:r>
          <a:r>
            <a:rPr lang="es-ES_tradnl" sz="2400" dirty="0"/>
            <a:t>Grupo de Composición Abierta sobre Monitoreo y Evaluación, OEWG) en Trinidad y Tobago. </a:t>
          </a:r>
          <a:r>
            <a:rPr lang="es-ES" sz="2400" dirty="0"/>
            <a:t>En dicho taller el RAC Cimab presentó un resumen de la Estrategia Regional de Reducción de la Contaminación por Nutrientes y Plan de Acción para la Región del Gran Caribe.</a:t>
          </a:r>
        </a:p>
      </dgm:t>
    </dgm:pt>
    <dgm:pt modelId="{5B34444F-6FBC-4749-90EC-F304C4D54410}" type="parTrans" cxnId="{FA2CE66E-B24C-4C63-810C-61DE4CAE1205}">
      <dgm:prSet/>
      <dgm:spPr/>
      <dgm:t>
        <a:bodyPr/>
        <a:lstStyle/>
        <a:p>
          <a:endParaRPr lang="es-ES"/>
        </a:p>
      </dgm:t>
    </dgm:pt>
    <dgm:pt modelId="{34C27E4B-7AD7-41D9-9CCF-2DAFEBA30B14}" type="sibTrans" cxnId="{FA2CE66E-B24C-4C63-810C-61DE4CAE1205}">
      <dgm:prSet/>
      <dgm:spPr/>
      <dgm:t>
        <a:bodyPr/>
        <a:lstStyle/>
        <a:p>
          <a:endParaRPr lang="es-ES"/>
        </a:p>
      </dgm:t>
    </dgm:pt>
    <dgm:pt modelId="{6AF30491-F481-40EC-8F16-96B8E758781C}" type="pres">
      <dgm:prSet presAssocID="{F38D8523-B710-418F-B1BB-DB85EC669FA0}" presName="Name0" presStyleCnt="0">
        <dgm:presLayoutVars>
          <dgm:dir/>
          <dgm:animLvl val="lvl"/>
          <dgm:resizeHandles val="exact"/>
        </dgm:presLayoutVars>
      </dgm:prSet>
      <dgm:spPr/>
    </dgm:pt>
    <dgm:pt modelId="{D9EE59BE-B1FF-4C4A-8483-A0B598D9953A}" type="pres">
      <dgm:prSet presAssocID="{77FF3FA4-1B7C-4A9F-ADE2-3B2313A3CD4B}" presName="linNode" presStyleCnt="0"/>
      <dgm:spPr/>
    </dgm:pt>
    <dgm:pt modelId="{A16867C0-CAF9-447F-9CAF-CF64C5157C69}" type="pres">
      <dgm:prSet presAssocID="{77FF3FA4-1B7C-4A9F-ADE2-3B2313A3CD4B}" presName="parentText" presStyleLbl="node1" presStyleIdx="0" presStyleCnt="1" custScaleX="37794" custLinFactNeighborX="2545" custLinFactNeighborY="-49">
        <dgm:presLayoutVars>
          <dgm:chMax val="1"/>
          <dgm:bulletEnabled val="1"/>
        </dgm:presLayoutVars>
      </dgm:prSet>
      <dgm:spPr/>
    </dgm:pt>
    <dgm:pt modelId="{C3C74800-27D0-49BD-84B1-F09D2D3DE2A1}" type="pres">
      <dgm:prSet presAssocID="{77FF3FA4-1B7C-4A9F-ADE2-3B2313A3CD4B}" presName="descendantText" presStyleLbl="alignAccFollowNode1" presStyleIdx="0" presStyleCnt="1" custScaleX="249467" custScaleY="125122" custLinFactNeighborX="4274" custLinFactNeighborY="-2447">
        <dgm:presLayoutVars>
          <dgm:bulletEnabled val="1"/>
        </dgm:presLayoutVars>
      </dgm:prSet>
      <dgm:spPr/>
    </dgm:pt>
  </dgm:ptLst>
  <dgm:cxnLst>
    <dgm:cxn modelId="{D42A8009-2CC4-41E6-838D-BE317B7471F9}" type="presOf" srcId="{77FF3FA4-1B7C-4A9F-ADE2-3B2313A3CD4B}" destId="{A16867C0-CAF9-447F-9CAF-CF64C5157C69}" srcOrd="0" destOrd="0" presId="urn:microsoft.com/office/officeart/2005/8/layout/vList5"/>
    <dgm:cxn modelId="{0358E115-6CB9-4051-B4FF-A45DD856DF80}" type="presOf" srcId="{FFF22BEF-F092-4A44-B7A8-5586455BAB5C}" destId="{C3C74800-27D0-49BD-84B1-F09D2D3DE2A1}" srcOrd="0" destOrd="3" presId="urn:microsoft.com/office/officeart/2005/8/layout/vList5"/>
    <dgm:cxn modelId="{027A2F17-1E84-49E1-9915-D292C6D0E09A}" type="presOf" srcId="{A4F3C58E-518F-45E5-A2DE-0EA6FA962A05}" destId="{C3C74800-27D0-49BD-84B1-F09D2D3DE2A1}" srcOrd="0" destOrd="1" presId="urn:microsoft.com/office/officeart/2005/8/layout/vList5"/>
    <dgm:cxn modelId="{8B86825D-1E37-42EF-B21B-DCA671391810}" type="presOf" srcId="{51C0DD4B-4C3B-4F73-B590-7744CBF598DD}" destId="{C3C74800-27D0-49BD-84B1-F09D2D3DE2A1}" srcOrd="0" destOrd="2" presId="urn:microsoft.com/office/officeart/2005/8/layout/vList5"/>
    <dgm:cxn modelId="{903F1063-2C2E-48C3-94AD-8CE5B3A56E22}" srcId="{77FF3FA4-1B7C-4A9F-ADE2-3B2313A3CD4B}" destId="{FFF22BEF-F092-4A44-B7A8-5586455BAB5C}" srcOrd="3" destOrd="0" parTransId="{CDD7B82C-1996-4BF1-B8C7-8AACEAFB97E4}" sibTransId="{6E611597-677C-413C-A89A-D8F268DB459F}"/>
    <dgm:cxn modelId="{FA2CE66E-B24C-4C63-810C-61DE4CAE1205}" srcId="{77FF3FA4-1B7C-4A9F-ADE2-3B2313A3CD4B}" destId="{51C0DD4B-4C3B-4F73-B590-7744CBF598DD}" srcOrd="2" destOrd="0" parTransId="{5B34444F-6FBC-4749-90EC-F304C4D54410}" sibTransId="{34C27E4B-7AD7-41D9-9CCF-2DAFEBA30B14}"/>
    <dgm:cxn modelId="{0320308A-03D3-4081-A055-78591C3EF0EE}" srcId="{77FF3FA4-1B7C-4A9F-ADE2-3B2313A3CD4B}" destId="{E83DC1A3-B0BC-4DD9-B852-6275136949A3}" srcOrd="0" destOrd="0" parTransId="{21753C97-9930-4E31-A564-24F82701298C}" sibTransId="{3B0B4B85-D90A-4C43-84F6-849E6E660D7C}"/>
    <dgm:cxn modelId="{56B9AA8E-BC7A-4B79-A420-86E3E7D150B7}" type="presOf" srcId="{F38D8523-B710-418F-B1BB-DB85EC669FA0}" destId="{6AF30491-F481-40EC-8F16-96B8E758781C}" srcOrd="0" destOrd="0" presId="urn:microsoft.com/office/officeart/2005/8/layout/vList5"/>
    <dgm:cxn modelId="{325E83BB-F5F7-4792-880B-7862CA2871CA}" type="presOf" srcId="{E83DC1A3-B0BC-4DD9-B852-6275136949A3}" destId="{C3C74800-27D0-49BD-84B1-F09D2D3DE2A1}" srcOrd="0" destOrd="0" presId="urn:microsoft.com/office/officeart/2005/8/layout/vList5"/>
    <dgm:cxn modelId="{3C3A59DC-1EB4-450F-B4BF-27F347490E60}" srcId="{F38D8523-B710-418F-B1BB-DB85EC669FA0}" destId="{77FF3FA4-1B7C-4A9F-ADE2-3B2313A3CD4B}" srcOrd="0" destOrd="0" parTransId="{8DB94ABF-83DA-4F85-825C-3ECC4A0A7EDE}" sibTransId="{D50CFE4E-6FA2-4112-8F73-F08B1D574624}"/>
    <dgm:cxn modelId="{A10390E4-7DAA-4D06-98A4-081B9778211C}" srcId="{77FF3FA4-1B7C-4A9F-ADE2-3B2313A3CD4B}" destId="{A4F3C58E-518F-45E5-A2DE-0EA6FA962A05}" srcOrd="1" destOrd="0" parTransId="{DAEE3B9E-F187-47F8-B6A2-E6DB03B179A3}" sibTransId="{99B5B963-89AA-4C98-93EB-CDF213042ACF}"/>
    <dgm:cxn modelId="{128A302D-D0C9-481D-B258-ED4EB77ED198}" type="presParOf" srcId="{6AF30491-F481-40EC-8F16-96B8E758781C}" destId="{D9EE59BE-B1FF-4C4A-8483-A0B598D9953A}" srcOrd="0" destOrd="0" presId="urn:microsoft.com/office/officeart/2005/8/layout/vList5"/>
    <dgm:cxn modelId="{46752B0A-44CD-4A2B-B4E8-AECFBB4AED33}" type="presParOf" srcId="{D9EE59BE-B1FF-4C4A-8483-A0B598D9953A}" destId="{A16867C0-CAF9-447F-9CAF-CF64C5157C69}" srcOrd="0" destOrd="0" presId="urn:microsoft.com/office/officeart/2005/8/layout/vList5"/>
    <dgm:cxn modelId="{C9F2DADF-28A1-4429-9022-CAAAF43181DC}" type="presParOf" srcId="{D9EE59BE-B1FF-4C4A-8483-A0B598D9953A}" destId="{C3C74800-27D0-49BD-84B1-F09D2D3DE2A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60BAC-92B3-4A17-BAC7-21435ABAAB4F}">
      <dsp:nvSpPr>
        <dsp:cNvPr id="0" name=""/>
        <dsp:cNvSpPr/>
      </dsp:nvSpPr>
      <dsp:spPr>
        <a:xfrm>
          <a:off x="0" y="0"/>
          <a:ext cx="5398738" cy="29236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ES" sz="2400" b="1" kern="1200" dirty="0"/>
            <a:t>SSFA</a:t>
          </a:r>
          <a:r>
            <a:rPr lang="es-ES" sz="2400" kern="1200" dirty="0"/>
            <a:t>: “Cooperación PNUMA y CIMAB con respecto a los proyectos/programas GEF </a:t>
          </a:r>
          <a:r>
            <a:rPr lang="es-ES" sz="2400" kern="1200" dirty="0" err="1"/>
            <a:t>CReW</a:t>
          </a:r>
          <a:r>
            <a:rPr lang="es-ES" sz="2400" kern="1200" dirty="0"/>
            <a:t>+, ACP </a:t>
          </a:r>
          <a:r>
            <a:rPr lang="es-ES" sz="2400" kern="1200" dirty="0" err="1"/>
            <a:t>MEAs</a:t>
          </a:r>
          <a:r>
            <a:rPr lang="es-ES" sz="2400" kern="1200" dirty="0"/>
            <a:t> III y </a:t>
          </a:r>
          <a:r>
            <a:rPr lang="es-ES" sz="2800" kern="1200" dirty="0"/>
            <a:t>fondos</a:t>
          </a:r>
          <a:r>
            <a:rPr lang="es-ES" sz="2400" kern="1200" dirty="0"/>
            <a:t> SIDA (UNEP HQ) en la Región del Gran Caribe”</a:t>
          </a:r>
        </a:p>
      </dsp:txBody>
      <dsp:txXfrm>
        <a:off x="142720" y="142720"/>
        <a:ext cx="5113298" cy="2638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60BAC-92B3-4A17-BAC7-21435ABAAB4F}">
      <dsp:nvSpPr>
        <dsp:cNvPr id="0" name=""/>
        <dsp:cNvSpPr/>
      </dsp:nvSpPr>
      <dsp:spPr>
        <a:xfrm>
          <a:off x="-1" y="0"/>
          <a:ext cx="8403708" cy="11061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ES" sz="2400" b="1" kern="1200" dirty="0"/>
            <a:t>SSFA</a:t>
          </a:r>
          <a:r>
            <a:rPr lang="es-ES" sz="2400" kern="1200" dirty="0"/>
            <a:t>: “Cooperación PNUMA y CIMAB con respecto a los proyectos/programas GEF </a:t>
          </a:r>
          <a:r>
            <a:rPr lang="es-ES" sz="2400" kern="1200" dirty="0" err="1"/>
            <a:t>CReW</a:t>
          </a:r>
          <a:r>
            <a:rPr lang="es-ES" sz="2400" kern="1200" dirty="0"/>
            <a:t>+, ACP </a:t>
          </a:r>
          <a:r>
            <a:rPr lang="es-ES" sz="2400" kern="1200" dirty="0" err="1"/>
            <a:t>MEAs</a:t>
          </a:r>
          <a:r>
            <a:rPr lang="es-ES" sz="2400" kern="1200" dirty="0"/>
            <a:t> III y </a:t>
          </a:r>
          <a:r>
            <a:rPr lang="es-ES" sz="2800" kern="1200" dirty="0"/>
            <a:t>fondos</a:t>
          </a:r>
          <a:r>
            <a:rPr lang="es-ES" sz="2400" kern="1200" dirty="0"/>
            <a:t> SIDA (UNEP HQ) en la Región del Gran Caribe”</a:t>
          </a:r>
        </a:p>
      </dsp:txBody>
      <dsp:txXfrm>
        <a:off x="53995" y="53996"/>
        <a:ext cx="8295716" cy="998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60BAC-92B3-4A17-BAC7-21435ABAAB4F}">
      <dsp:nvSpPr>
        <dsp:cNvPr id="0" name=""/>
        <dsp:cNvSpPr/>
      </dsp:nvSpPr>
      <dsp:spPr>
        <a:xfrm>
          <a:off x="-1" y="0"/>
          <a:ext cx="8403708" cy="11061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ES" sz="2400" b="1" kern="1200" dirty="0"/>
            <a:t>SSFA</a:t>
          </a:r>
          <a:r>
            <a:rPr lang="es-ES" sz="2400" kern="1200" dirty="0"/>
            <a:t>: “Cooperación PNUMA y CIMAB con respecto a los proyectos/programas GEF </a:t>
          </a:r>
          <a:r>
            <a:rPr lang="es-ES" sz="2400" kern="1200" dirty="0" err="1"/>
            <a:t>CReW</a:t>
          </a:r>
          <a:r>
            <a:rPr lang="es-ES" sz="2400" kern="1200" dirty="0"/>
            <a:t>+, ACP </a:t>
          </a:r>
          <a:r>
            <a:rPr lang="es-ES" sz="2400" kern="1200" dirty="0" err="1"/>
            <a:t>MEAs</a:t>
          </a:r>
          <a:r>
            <a:rPr lang="es-ES" sz="2400" kern="1200" dirty="0"/>
            <a:t> III y </a:t>
          </a:r>
          <a:r>
            <a:rPr lang="es-ES" sz="2800" kern="1200" dirty="0"/>
            <a:t>fondos</a:t>
          </a:r>
          <a:r>
            <a:rPr lang="es-ES" sz="2400" kern="1200" dirty="0"/>
            <a:t> SIDA (UNEP HQ) en la Región del Gran Caribe”</a:t>
          </a:r>
        </a:p>
      </dsp:txBody>
      <dsp:txXfrm>
        <a:off x="53995" y="53996"/>
        <a:ext cx="8295716" cy="9981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60BAC-92B3-4A17-BAC7-21435ABAAB4F}">
      <dsp:nvSpPr>
        <dsp:cNvPr id="0" name=""/>
        <dsp:cNvSpPr/>
      </dsp:nvSpPr>
      <dsp:spPr>
        <a:xfrm>
          <a:off x="-1" y="0"/>
          <a:ext cx="8403708" cy="11061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ES" sz="2400" b="1" kern="1200" dirty="0"/>
            <a:t>SSFA</a:t>
          </a:r>
          <a:r>
            <a:rPr lang="es-ES" sz="2400" kern="1200" dirty="0"/>
            <a:t>: “Cooperación PNUMA y CIMAB con respecto a los proyectos/programas GEF </a:t>
          </a:r>
          <a:r>
            <a:rPr lang="es-ES" sz="2400" kern="1200" dirty="0" err="1"/>
            <a:t>CReW</a:t>
          </a:r>
          <a:r>
            <a:rPr lang="es-ES" sz="2400" kern="1200" dirty="0"/>
            <a:t>+, ACP </a:t>
          </a:r>
          <a:r>
            <a:rPr lang="es-ES" sz="2400" kern="1200" dirty="0" err="1"/>
            <a:t>MEAs</a:t>
          </a:r>
          <a:r>
            <a:rPr lang="es-ES" sz="2400" kern="1200" dirty="0"/>
            <a:t> III y </a:t>
          </a:r>
          <a:r>
            <a:rPr lang="es-ES" sz="2800" kern="1200" dirty="0"/>
            <a:t>fondos</a:t>
          </a:r>
          <a:r>
            <a:rPr lang="es-ES" sz="2400" kern="1200" dirty="0"/>
            <a:t> SIDA (UNEP HQ) en la Región del Gran Caribe”</a:t>
          </a:r>
        </a:p>
      </dsp:txBody>
      <dsp:txXfrm>
        <a:off x="53995" y="53996"/>
        <a:ext cx="8295716" cy="9981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60BAC-92B3-4A17-BAC7-21435ABAAB4F}">
      <dsp:nvSpPr>
        <dsp:cNvPr id="0" name=""/>
        <dsp:cNvSpPr/>
      </dsp:nvSpPr>
      <dsp:spPr>
        <a:xfrm>
          <a:off x="-1" y="0"/>
          <a:ext cx="8403708" cy="11061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ES" sz="2400" b="1" kern="1200" dirty="0"/>
            <a:t>SSFA</a:t>
          </a:r>
          <a:r>
            <a:rPr lang="es-ES" sz="2400" kern="1200" dirty="0"/>
            <a:t>: “Cooperación PNUMA y CIMAB con respecto a los proyectos/programas GEF </a:t>
          </a:r>
          <a:r>
            <a:rPr lang="es-ES" sz="2400" kern="1200" dirty="0" err="1"/>
            <a:t>CReW</a:t>
          </a:r>
          <a:r>
            <a:rPr lang="es-ES" sz="2400" kern="1200" dirty="0"/>
            <a:t>+, ACP </a:t>
          </a:r>
          <a:r>
            <a:rPr lang="es-ES" sz="2400" kern="1200" dirty="0" err="1"/>
            <a:t>MEAs</a:t>
          </a:r>
          <a:r>
            <a:rPr lang="es-ES" sz="2400" kern="1200" dirty="0"/>
            <a:t> III y </a:t>
          </a:r>
          <a:r>
            <a:rPr lang="es-ES" sz="2800" kern="1200" dirty="0"/>
            <a:t>fondos</a:t>
          </a:r>
          <a:r>
            <a:rPr lang="es-ES" sz="2400" kern="1200" dirty="0"/>
            <a:t> SIDA (UNEP HQ) en la Región del Gran Caribe”</a:t>
          </a:r>
        </a:p>
      </dsp:txBody>
      <dsp:txXfrm>
        <a:off x="53995" y="53996"/>
        <a:ext cx="8295716" cy="9981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74800-27D0-49BD-84B1-F09D2D3DE2A1}">
      <dsp:nvSpPr>
        <dsp:cNvPr id="0" name=""/>
        <dsp:cNvSpPr/>
      </dsp:nvSpPr>
      <dsp:spPr>
        <a:xfrm rot="5400000">
          <a:off x="3048328" y="-2105059"/>
          <a:ext cx="6857989" cy="1106810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0" algn="just" defTabSz="488950">
            <a:lnSpc>
              <a:spcPct val="90000"/>
            </a:lnSpc>
            <a:spcBef>
              <a:spcPct val="0"/>
            </a:spcBef>
            <a:spcAft>
              <a:spcPct val="15000"/>
            </a:spcAft>
            <a:buNone/>
          </a:pPr>
          <a:r>
            <a:rPr lang="es-ES_tradnl" sz="2400" b="1" u="sng" kern="1200" dirty="0"/>
            <a:t>Bienio 2023 – 2024</a:t>
          </a:r>
          <a:r>
            <a:rPr lang="es-ES_tradnl" sz="2400" kern="1200" dirty="0"/>
            <a:t>, participación en las reuniones online del “Grupo de Composición Abierta sobre Monitoreo y Evaluación” (OEWG por sus siglas en Ingles) así como en las reuniones online del Sub Grupo de Nutrientes.</a:t>
          </a:r>
          <a:endParaRPr lang="es-ES" sz="2000" kern="1200" dirty="0"/>
        </a:p>
        <a:p>
          <a:pPr marL="228600" lvl="1" indent="-228600" algn="l" defTabSz="1066800">
            <a:lnSpc>
              <a:spcPct val="90000"/>
            </a:lnSpc>
            <a:spcBef>
              <a:spcPct val="0"/>
            </a:spcBef>
            <a:spcAft>
              <a:spcPct val="15000"/>
            </a:spcAft>
            <a:buFont typeface="+mj-lt"/>
            <a:buNone/>
          </a:pPr>
          <a:r>
            <a:rPr lang="es-ES_tradnl" sz="2400" b="1" u="sng" kern="1200" dirty="0"/>
            <a:t>Abril 2023</a:t>
          </a:r>
          <a:r>
            <a:rPr lang="es-ES_tradnl" sz="2400" kern="1200" dirty="0"/>
            <a:t>, RAC Cimab hizo una presentación ante el Comité de Negociación del Ministerio de Ciencia, Tecnología y Medio Ambiente (CITMA) de Cuba del Protocolo FTCM y de la importancia del Acuerdo de Sede del RAC Cimab. </a:t>
          </a:r>
          <a:endParaRPr lang="es-ES" sz="2400" kern="1200" dirty="0"/>
        </a:p>
        <a:p>
          <a:pPr marL="228600" lvl="1" indent="-228600" algn="l" defTabSz="1066800">
            <a:lnSpc>
              <a:spcPct val="90000"/>
            </a:lnSpc>
            <a:spcBef>
              <a:spcPct val="0"/>
            </a:spcBef>
            <a:spcAft>
              <a:spcPct val="15000"/>
            </a:spcAft>
            <a:buFont typeface="+mj-lt"/>
            <a:buNone/>
          </a:pPr>
          <a:r>
            <a:rPr lang="es-ES" sz="2400" b="1" u="sng" kern="1200" dirty="0"/>
            <a:t>Mayo de 2023</a:t>
          </a:r>
          <a:r>
            <a:rPr lang="es-ES" sz="2400" kern="1200" dirty="0"/>
            <a:t>, el RAC Cimab organizó la visita de trabajo a Cuba del Coordinador Regional del Programa Ambiental de Caribe y de la Secretaría del Convenio de Cartagena, Sr. Chris </a:t>
          </a:r>
          <a:r>
            <a:rPr lang="es-ES" sz="2400" kern="1200" dirty="0" err="1"/>
            <a:t>Corbin</a:t>
          </a:r>
          <a:r>
            <a:rPr lang="es-ES" sz="2400" kern="1200" dirty="0"/>
            <a:t>.  Como parte de la visita, el Sr. </a:t>
          </a:r>
          <a:r>
            <a:rPr lang="es-ES" sz="2400" kern="1200" dirty="0" err="1"/>
            <a:t>Corbin</a:t>
          </a:r>
          <a:r>
            <a:rPr lang="es-ES" sz="2400" kern="1200" dirty="0"/>
            <a:t> estuvo en el RAC Cimab en una sesión de trabajo para darle seguimiento a las actividades conjuntas en ejecución. </a:t>
          </a:r>
        </a:p>
        <a:p>
          <a:pPr marL="228600" lvl="1" indent="-228600" algn="l" defTabSz="1066800">
            <a:lnSpc>
              <a:spcPct val="90000"/>
            </a:lnSpc>
            <a:spcBef>
              <a:spcPct val="0"/>
            </a:spcBef>
            <a:spcAft>
              <a:spcPct val="15000"/>
            </a:spcAft>
            <a:buFont typeface="+mj-lt"/>
            <a:buNone/>
          </a:pPr>
          <a:endParaRPr lang="es-ES" sz="2400" kern="1200" dirty="0"/>
        </a:p>
        <a:p>
          <a:pPr marL="228600" lvl="1" indent="-228600" algn="l" defTabSz="1066800">
            <a:lnSpc>
              <a:spcPct val="90000"/>
            </a:lnSpc>
            <a:spcBef>
              <a:spcPct val="0"/>
            </a:spcBef>
            <a:spcAft>
              <a:spcPct val="15000"/>
            </a:spcAft>
            <a:buFont typeface="+mj-lt"/>
            <a:buNone/>
          </a:pPr>
          <a:endParaRPr lang="es-ES" sz="2400" kern="1200" dirty="0"/>
        </a:p>
        <a:p>
          <a:pPr marL="228600" lvl="1" indent="-228600" algn="l" defTabSz="1066800">
            <a:lnSpc>
              <a:spcPct val="90000"/>
            </a:lnSpc>
            <a:spcBef>
              <a:spcPct val="0"/>
            </a:spcBef>
            <a:spcAft>
              <a:spcPct val="15000"/>
            </a:spcAft>
            <a:buFont typeface="+mj-lt"/>
            <a:buNone/>
          </a:pPr>
          <a:endParaRPr lang="es-ES" sz="2400" kern="1200" dirty="0"/>
        </a:p>
        <a:p>
          <a:pPr marL="228600" lvl="1" indent="-228600" algn="l" defTabSz="1066800">
            <a:lnSpc>
              <a:spcPct val="90000"/>
            </a:lnSpc>
            <a:spcBef>
              <a:spcPct val="0"/>
            </a:spcBef>
            <a:spcAft>
              <a:spcPct val="15000"/>
            </a:spcAft>
            <a:buFont typeface="+mj-lt"/>
            <a:buNone/>
          </a:pPr>
          <a:endParaRPr lang="es-ES" sz="2400" kern="1200" dirty="0"/>
        </a:p>
        <a:p>
          <a:pPr marL="228600" lvl="1" indent="-228600" algn="l" defTabSz="1066800">
            <a:lnSpc>
              <a:spcPct val="90000"/>
            </a:lnSpc>
            <a:spcBef>
              <a:spcPct val="0"/>
            </a:spcBef>
            <a:spcAft>
              <a:spcPct val="15000"/>
            </a:spcAft>
            <a:buFont typeface="+mj-lt"/>
            <a:buNone/>
          </a:pPr>
          <a:endParaRPr lang="es-ES" sz="2400" kern="1200" dirty="0"/>
        </a:p>
        <a:p>
          <a:pPr marL="228600" lvl="1" indent="-228600" algn="l" defTabSz="1066800">
            <a:lnSpc>
              <a:spcPct val="90000"/>
            </a:lnSpc>
            <a:spcBef>
              <a:spcPct val="0"/>
            </a:spcBef>
            <a:spcAft>
              <a:spcPct val="15000"/>
            </a:spcAft>
            <a:buFont typeface="+mj-lt"/>
            <a:buNone/>
          </a:pPr>
          <a:endParaRPr lang="es-ES" sz="2400" kern="1200" dirty="0"/>
        </a:p>
      </dsp:txBody>
      <dsp:txXfrm rot="-5400000">
        <a:off x="943269" y="334779"/>
        <a:ext cx="10733330" cy="6188431"/>
      </dsp:txXfrm>
    </dsp:sp>
    <dsp:sp modelId="{A16867C0-CAF9-447F-9CAF-CF64C5157C69}">
      <dsp:nvSpPr>
        <dsp:cNvPr id="0" name=""/>
        <dsp:cNvSpPr/>
      </dsp:nvSpPr>
      <dsp:spPr>
        <a:xfrm>
          <a:off x="112946" y="0"/>
          <a:ext cx="943204" cy="68513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37160" tIns="68580" rIns="137160" bIns="68580" numCol="1" spcCol="1270" anchor="ctr" anchorCtr="0">
          <a:noAutofit/>
        </a:bodyPr>
        <a:lstStyle/>
        <a:p>
          <a:pPr marL="0" lvl="0" indent="0" algn="ctr" defTabSz="1600200">
            <a:lnSpc>
              <a:spcPct val="90000"/>
            </a:lnSpc>
            <a:spcBef>
              <a:spcPct val="0"/>
            </a:spcBef>
            <a:spcAft>
              <a:spcPct val="35000"/>
            </a:spcAft>
            <a:buNone/>
            <a:tabLst>
              <a:tab pos="2325688" algn="l"/>
            </a:tabLst>
          </a:pPr>
          <a:r>
            <a:rPr lang="es-ES" sz="3600" b="1" kern="1200" dirty="0">
              <a:solidFill>
                <a:schemeClr val="tx1"/>
              </a:solidFill>
            </a:rPr>
            <a:t>Talleres ,reuniones y actividades  colaterales</a:t>
          </a:r>
        </a:p>
      </dsp:txBody>
      <dsp:txXfrm>
        <a:off x="158989" y="46043"/>
        <a:ext cx="851118" cy="67592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74800-27D0-49BD-84B1-F09D2D3DE2A1}">
      <dsp:nvSpPr>
        <dsp:cNvPr id="0" name=""/>
        <dsp:cNvSpPr/>
      </dsp:nvSpPr>
      <dsp:spPr>
        <a:xfrm rot="5400000">
          <a:off x="3206396" y="-2259202"/>
          <a:ext cx="6595772" cy="111141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0" algn="just" defTabSz="488950">
            <a:lnSpc>
              <a:spcPct val="90000"/>
            </a:lnSpc>
            <a:spcBef>
              <a:spcPct val="0"/>
            </a:spcBef>
            <a:spcAft>
              <a:spcPts val="0"/>
            </a:spcAft>
            <a:buNone/>
          </a:pPr>
          <a:r>
            <a:rPr lang="es-ES" sz="2400" b="1" u="sng" kern="1200" dirty="0">
              <a:latin typeface="+mn-lt"/>
            </a:rPr>
            <a:t>Agosto 2023</a:t>
          </a:r>
          <a:r>
            <a:rPr lang="es-ES" sz="2400" u="sng" kern="1200" dirty="0">
              <a:latin typeface="+mn-lt"/>
            </a:rPr>
            <a:t>. </a:t>
          </a:r>
          <a:r>
            <a:rPr lang="es-ES" sz="2400" kern="1200" dirty="0">
              <a:latin typeface="+mn-lt"/>
            </a:rPr>
            <a:t>Un especialista del RAC Cimab participó en el </a:t>
          </a:r>
          <a:r>
            <a:rPr lang="es-ES" sz="2400" i="1" kern="1200" dirty="0">
              <a:latin typeface="+mn-lt"/>
            </a:rPr>
            <a:t>Taller Regional de capacitación para el Portal Regional de Datos de Monitoreo Ambiental</a:t>
          </a:r>
          <a:r>
            <a:rPr lang="es-ES" sz="2400" kern="1200" dirty="0">
              <a:latin typeface="+mn-lt"/>
            </a:rPr>
            <a:t>, (Santa Lucia), (GEF-</a:t>
          </a:r>
          <a:r>
            <a:rPr lang="es-ES" sz="2400" kern="1200" dirty="0" err="1">
              <a:latin typeface="+mn-lt"/>
            </a:rPr>
            <a:t>IWEco</a:t>
          </a:r>
          <a:r>
            <a:rPr lang="es-ES" sz="2400" kern="1200" dirty="0">
              <a:latin typeface="+mn-lt"/>
            </a:rPr>
            <a:t>). </a:t>
          </a:r>
        </a:p>
        <a:p>
          <a:pPr marL="57150" lvl="1" indent="0" algn="just" defTabSz="488950">
            <a:lnSpc>
              <a:spcPct val="90000"/>
            </a:lnSpc>
            <a:spcBef>
              <a:spcPct val="0"/>
            </a:spcBef>
            <a:spcAft>
              <a:spcPts val="0"/>
            </a:spcAft>
            <a:buNone/>
          </a:pPr>
          <a:r>
            <a:rPr lang="es-ES" sz="2400" b="1" u="sng" kern="1200" dirty="0">
              <a:latin typeface="+mn-lt"/>
            </a:rPr>
            <a:t>Septiembre 2023 </a:t>
          </a:r>
          <a:r>
            <a:rPr lang="es-ES" sz="2400" kern="1200" dirty="0">
              <a:latin typeface="+mn-lt"/>
            </a:rPr>
            <a:t>El RAC Cimab participó </a:t>
          </a:r>
          <a:r>
            <a:rPr lang="es-ES" sz="2400" i="1" kern="1200" dirty="0">
              <a:latin typeface="+mn-lt"/>
            </a:rPr>
            <a:t>de manera online, </a:t>
          </a:r>
          <a:r>
            <a:rPr lang="es-ES" sz="2400" kern="1200" dirty="0">
              <a:latin typeface="+mn-lt"/>
            </a:rPr>
            <a:t>en la </a:t>
          </a:r>
          <a:r>
            <a:rPr lang="es-ES" sz="2400" i="1" kern="1200" dirty="0">
              <a:latin typeface="+mn-lt"/>
            </a:rPr>
            <a:t>Segunda Reunión Informal de Expertos en Nitrógeno,</a:t>
          </a:r>
          <a:r>
            <a:rPr lang="es-ES" sz="2400" kern="1200" dirty="0">
              <a:latin typeface="+mn-lt"/>
            </a:rPr>
            <a:t>, realizada en Nairobi, </a:t>
          </a:r>
          <a:r>
            <a:rPr lang="es-ES" sz="2400" kern="1200" dirty="0" err="1">
              <a:latin typeface="+mn-lt"/>
            </a:rPr>
            <a:t>Kenya</a:t>
          </a:r>
          <a:r>
            <a:rPr lang="es-ES" sz="2400" kern="1200" dirty="0">
              <a:latin typeface="+mn-lt"/>
            </a:rPr>
            <a:t>. En dicha reunión el RAC Cimab presentó la Estrategia Regional de Reducción de Nutrientes y el Plan de Acción Asociado (RNPRSAP)</a:t>
          </a:r>
        </a:p>
        <a:p>
          <a:pPr marL="57150" lvl="1" indent="0" algn="just" defTabSz="488950">
            <a:lnSpc>
              <a:spcPct val="90000"/>
            </a:lnSpc>
            <a:spcBef>
              <a:spcPct val="0"/>
            </a:spcBef>
            <a:spcAft>
              <a:spcPts val="0"/>
            </a:spcAft>
            <a:buNone/>
          </a:pPr>
          <a:r>
            <a:rPr lang="es-ES" sz="2400" b="1" u="sng" kern="1200" dirty="0">
              <a:latin typeface="+mn-lt"/>
            </a:rPr>
            <a:t>Noviembre 2023</a:t>
          </a:r>
          <a:r>
            <a:rPr lang="es-ES" sz="2400" u="sng" kern="1200" dirty="0">
              <a:latin typeface="+mn-lt"/>
            </a:rPr>
            <a:t> </a:t>
          </a:r>
          <a:r>
            <a:rPr lang="es-ES" sz="2400" kern="1200" dirty="0">
              <a:latin typeface="+mn-lt"/>
            </a:rPr>
            <a:t>Un especialista del RAC Cimab participó de manera presencial en el </a:t>
          </a:r>
          <a:r>
            <a:rPr lang="es-ES" sz="2400" i="1" kern="1200" dirty="0">
              <a:latin typeface="+mn-lt"/>
            </a:rPr>
            <a:t>Taller Regional “Construcción de una Comunidad de Prácticas “One Health” en el Caribe”</a:t>
          </a:r>
          <a:r>
            <a:rPr lang="es-ES" sz="2400" kern="1200" dirty="0">
              <a:latin typeface="+mn-lt"/>
            </a:rPr>
            <a:t> celebrado en Republica Dominicana en. En dicho taller el especialista del RAC Cimab expuso la experiencia acumulada por Cimab como Centro de Actividad Regional para el Protocolo de Fuentes Terrestres de Contaminación Marina (FCTM), en cuanto a los estudios ambientales regionales. </a:t>
          </a:r>
        </a:p>
        <a:p>
          <a:pPr marL="57150" lvl="1" indent="0" algn="just" defTabSz="488950">
            <a:lnSpc>
              <a:spcPct val="90000"/>
            </a:lnSpc>
            <a:spcBef>
              <a:spcPct val="0"/>
            </a:spcBef>
            <a:spcAft>
              <a:spcPts val="0"/>
            </a:spcAft>
            <a:buNone/>
          </a:pPr>
          <a:r>
            <a:rPr lang="es-ES" sz="2400" b="1" u="sng" kern="1200" dirty="0"/>
            <a:t>Noviembre 2023 </a:t>
          </a:r>
          <a:r>
            <a:rPr lang="es-ES" sz="2400" kern="1200" dirty="0"/>
            <a:t>El RAC Cimab participó de manera presencial (en la persona de la coordinadora) en el Taller Unión Europea – Caribe en cooperación para investigaciones marinas, celebrado en Barbados </a:t>
          </a:r>
          <a:r>
            <a:rPr lang="es-ES" sz="2400" u="sng" kern="1200" dirty="0"/>
            <a:t>en</a:t>
          </a:r>
          <a:r>
            <a:rPr lang="es-ES" sz="2400" kern="1200" dirty="0"/>
            <a:t>. En dicho taller la representante del RAC Cimab presentó las prioridades de investigación de Cuba relativas a la calidad ambiental de las bahías y las zonas costeras. </a:t>
          </a:r>
          <a:endParaRPr lang="es-ES" sz="2400" kern="1200" dirty="0">
            <a:latin typeface="+mn-lt"/>
          </a:endParaRPr>
        </a:p>
        <a:p>
          <a:pPr marL="57150" lvl="1" indent="0" algn="just" defTabSz="488950">
            <a:lnSpc>
              <a:spcPct val="90000"/>
            </a:lnSpc>
            <a:spcBef>
              <a:spcPct val="0"/>
            </a:spcBef>
            <a:spcAft>
              <a:spcPct val="15000"/>
            </a:spcAft>
            <a:buNone/>
          </a:pPr>
          <a:endParaRPr lang="es-ES" sz="2000" kern="1200" dirty="0"/>
        </a:p>
      </dsp:txBody>
      <dsp:txXfrm rot="-5400000">
        <a:off x="947195" y="321978"/>
        <a:ext cx="10792197" cy="5951814"/>
      </dsp:txXfrm>
    </dsp:sp>
    <dsp:sp modelId="{A16867C0-CAF9-447F-9CAF-CF64C5157C69}">
      <dsp:nvSpPr>
        <dsp:cNvPr id="0" name=""/>
        <dsp:cNvSpPr/>
      </dsp:nvSpPr>
      <dsp:spPr>
        <a:xfrm>
          <a:off x="113416" y="0"/>
          <a:ext cx="947129" cy="6589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37160" tIns="68580" rIns="137160" bIns="68580" numCol="1" spcCol="1270" anchor="ctr" anchorCtr="0">
          <a:noAutofit/>
        </a:bodyPr>
        <a:lstStyle/>
        <a:p>
          <a:pPr marL="0" lvl="0" indent="0" algn="ctr" defTabSz="1600200">
            <a:lnSpc>
              <a:spcPct val="90000"/>
            </a:lnSpc>
            <a:spcBef>
              <a:spcPct val="0"/>
            </a:spcBef>
            <a:spcAft>
              <a:spcPct val="35000"/>
            </a:spcAft>
            <a:buNone/>
            <a:tabLst>
              <a:tab pos="2325688" algn="l"/>
            </a:tabLst>
          </a:pPr>
          <a:r>
            <a:rPr lang="es-ES" sz="3600" b="1" kern="1200" dirty="0">
              <a:solidFill>
                <a:schemeClr val="tx1"/>
              </a:solidFill>
            </a:rPr>
            <a:t>Talleres ,reuniones y actividades  colaterales</a:t>
          </a:r>
        </a:p>
      </dsp:txBody>
      <dsp:txXfrm>
        <a:off x="159651" y="46235"/>
        <a:ext cx="854659" cy="64968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74800-27D0-49BD-84B1-F09D2D3DE2A1}">
      <dsp:nvSpPr>
        <dsp:cNvPr id="0" name=""/>
        <dsp:cNvSpPr/>
      </dsp:nvSpPr>
      <dsp:spPr>
        <a:xfrm rot="5400000">
          <a:off x="3206396" y="-2259202"/>
          <a:ext cx="6595772" cy="111141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0" algn="just" defTabSz="488950">
            <a:lnSpc>
              <a:spcPct val="90000"/>
            </a:lnSpc>
            <a:spcBef>
              <a:spcPct val="0"/>
            </a:spcBef>
            <a:spcAft>
              <a:spcPct val="15000"/>
            </a:spcAft>
            <a:buNone/>
          </a:pPr>
          <a:r>
            <a:rPr lang="es-ES" sz="2400" b="1" u="sng" kern="1200" dirty="0"/>
            <a:t>Diciembre 2024 </a:t>
          </a:r>
          <a:r>
            <a:rPr lang="es-ES" sz="2400" kern="1200" dirty="0"/>
            <a:t>RAC Cimab colaboró activamente con la consultora contratada para el Análisis de la funcionalidad de los Grupos de Trabajo (recomendaciones y mejoras)</a:t>
          </a:r>
          <a:endParaRPr lang="es-ES" sz="2000" kern="1200" dirty="0">
            <a:latin typeface="+mn-lt"/>
          </a:endParaRPr>
        </a:p>
        <a:p>
          <a:pPr marL="0" marR="0" lvl="0" indent="0" algn="just" defTabSz="914400" eaLnBrk="1" fontAlgn="auto" latinLnBrk="0" hangingPunct="1">
            <a:lnSpc>
              <a:spcPct val="100000"/>
            </a:lnSpc>
            <a:spcBef>
              <a:spcPct val="0"/>
            </a:spcBef>
            <a:spcAft>
              <a:spcPts val="0"/>
            </a:spcAft>
            <a:buClrTx/>
            <a:buSzTx/>
            <a:buFont typeface="+mj-lt"/>
            <a:buNone/>
            <a:tabLst/>
            <a:defRPr/>
          </a:pPr>
          <a:r>
            <a:rPr lang="es-ES" sz="2400" b="1" u="sng" kern="1200" dirty="0"/>
            <a:t>Noviembre 2024- enero 2025</a:t>
          </a:r>
          <a:r>
            <a:rPr lang="es-ES" sz="2400" kern="1200" dirty="0"/>
            <a:t>. RAC Cimab colaboró activamente con la consultora contratada por la Secretaría para realizar una actualización de las directrices para el Establecimiento y Operación de los </a:t>
          </a:r>
          <a:r>
            <a:rPr lang="es-ES" sz="2400" kern="1200" dirty="0" err="1"/>
            <a:t>RACs</a:t>
          </a:r>
          <a:r>
            <a:rPr lang="es-ES" sz="2400" kern="1200" dirty="0"/>
            <a:t> y la RAN del Convenio de Cartagena.</a:t>
          </a:r>
        </a:p>
        <a:p>
          <a:pPr marL="0" marR="0" lvl="0" indent="0" algn="just" defTabSz="914400" eaLnBrk="1" fontAlgn="auto" latinLnBrk="0" hangingPunct="1">
            <a:lnSpc>
              <a:spcPct val="100000"/>
            </a:lnSpc>
            <a:spcBef>
              <a:spcPct val="0"/>
            </a:spcBef>
            <a:spcAft>
              <a:spcPts val="0"/>
            </a:spcAft>
            <a:buClrTx/>
            <a:buSzTx/>
            <a:buFont typeface="+mj-lt"/>
            <a:buNone/>
            <a:tabLst/>
            <a:defRPr/>
          </a:pPr>
          <a:r>
            <a:rPr lang="es-ES" sz="2400" b="1" u="sng" kern="1200" dirty="0"/>
            <a:t>Marzo 2025 </a:t>
          </a:r>
          <a:r>
            <a:rPr lang="es-ES" sz="2400" kern="1200" dirty="0"/>
            <a:t>RAC Cimab participó de manera virtual en el Taller Conjunto entre los Grupos de Trabajo del Subprograma SPAW y el del Subprograma AMEP (</a:t>
          </a:r>
          <a:r>
            <a:rPr lang="es-ES_tradnl" sz="2400" kern="1200" dirty="0"/>
            <a:t>Grupo de Composición Abierta sobre Monitoreo y Evaluación, OEWG) en Trinidad y Tobago. </a:t>
          </a:r>
          <a:r>
            <a:rPr lang="es-ES" sz="2400" kern="1200" dirty="0"/>
            <a:t>En dicho taller el RAC Cimab presentó un resumen de la Estrategia Regional de Reducción de la Contaminación por Nutrientes y Plan de Acción para la Región del Gran Caribe.</a:t>
          </a:r>
        </a:p>
        <a:p>
          <a:pPr marL="57150" lvl="1" indent="0" algn="just" defTabSz="488950">
            <a:lnSpc>
              <a:spcPct val="90000"/>
            </a:lnSpc>
            <a:spcBef>
              <a:spcPct val="0"/>
            </a:spcBef>
            <a:spcAft>
              <a:spcPct val="15000"/>
            </a:spcAft>
            <a:buNone/>
          </a:pPr>
          <a:endParaRPr lang="es-ES" sz="2000" kern="1200" dirty="0"/>
        </a:p>
      </dsp:txBody>
      <dsp:txXfrm rot="-5400000">
        <a:off x="947195" y="321978"/>
        <a:ext cx="10792197" cy="5951814"/>
      </dsp:txXfrm>
    </dsp:sp>
    <dsp:sp modelId="{A16867C0-CAF9-447F-9CAF-CF64C5157C69}">
      <dsp:nvSpPr>
        <dsp:cNvPr id="0" name=""/>
        <dsp:cNvSpPr/>
      </dsp:nvSpPr>
      <dsp:spPr>
        <a:xfrm>
          <a:off x="113416" y="0"/>
          <a:ext cx="947129" cy="6589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270" wrap="square" lIns="137160" tIns="68580" rIns="137160" bIns="68580" numCol="1" spcCol="1270" anchor="ctr" anchorCtr="0">
          <a:noAutofit/>
        </a:bodyPr>
        <a:lstStyle/>
        <a:p>
          <a:pPr marL="0" lvl="0" indent="0" algn="ctr" defTabSz="1600200">
            <a:lnSpc>
              <a:spcPct val="90000"/>
            </a:lnSpc>
            <a:spcBef>
              <a:spcPct val="0"/>
            </a:spcBef>
            <a:spcAft>
              <a:spcPct val="35000"/>
            </a:spcAft>
            <a:buNone/>
            <a:tabLst>
              <a:tab pos="2325688" algn="l"/>
            </a:tabLst>
          </a:pPr>
          <a:r>
            <a:rPr lang="es-ES" sz="3600" b="1" kern="1200" dirty="0">
              <a:solidFill>
                <a:schemeClr val="tx1"/>
              </a:solidFill>
            </a:rPr>
            <a:t>Talleres ,reuniones y actividades  colaterales</a:t>
          </a:r>
        </a:p>
      </dsp:txBody>
      <dsp:txXfrm>
        <a:off x="159651" y="46235"/>
        <a:ext cx="854659" cy="649687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5C88B-08A3-4795-BF19-3E8D0C2BA05C}" type="datetimeFigureOut">
              <a:rPr lang="es-ES" smtClean="0"/>
              <a:t>18/07/2025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4315E-20FD-41A5-AE2C-80444EA5AB8E}" type="slidenum">
              <a:rPr lang="es-ES" smtClean="0"/>
              <a:t>‹Nº›</a:t>
            </a:fld>
            <a:endParaRPr lang="es-ES"/>
          </a:p>
        </p:txBody>
      </p:sp>
    </p:spTree>
    <p:extLst>
      <p:ext uri="{BB962C8B-B14F-4D97-AF65-F5344CB8AC3E}">
        <p14:creationId xmlns:p14="http://schemas.microsoft.com/office/powerpoint/2010/main" val="350778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FA02E607-DD8B-4B8B-A0D9-F848A5E276DC}" type="slidenum">
              <a:rPr lang="en-GB" smtClean="0"/>
              <a:t>11</a:t>
            </a:fld>
            <a:endParaRPr lang="en-GB"/>
          </a:p>
        </p:txBody>
      </p:sp>
    </p:spTree>
    <p:extLst>
      <p:ext uri="{BB962C8B-B14F-4D97-AF65-F5344CB8AC3E}">
        <p14:creationId xmlns:p14="http://schemas.microsoft.com/office/powerpoint/2010/main" val="259592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4814073-1C13-4173-98D9-86AF86C7239F}" type="datetimeFigureOut">
              <a:rPr lang="es-ES" smtClean="0"/>
              <a:t>18/07/2025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C85391-F4B9-4194-83E2-23812F19CD5C}" type="slidenum">
              <a:rPr lang="es-ES" smtClean="0"/>
              <a:t>‹Nº›</a:t>
            </a:fld>
            <a:endParaRPr lang="es-ES"/>
          </a:p>
        </p:txBody>
      </p:sp>
    </p:spTree>
    <p:extLst>
      <p:ext uri="{BB962C8B-B14F-4D97-AF65-F5344CB8AC3E}">
        <p14:creationId xmlns:p14="http://schemas.microsoft.com/office/powerpoint/2010/main" val="14317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4814073-1C13-4173-98D9-86AF86C7239F}" type="datetimeFigureOut">
              <a:rPr lang="es-ES" smtClean="0"/>
              <a:t>18/07/2025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C85391-F4B9-4194-83E2-23812F19CD5C}" type="slidenum">
              <a:rPr lang="es-ES" smtClean="0"/>
              <a:t>‹Nº›</a:t>
            </a:fld>
            <a:endParaRPr lang="es-ES"/>
          </a:p>
        </p:txBody>
      </p:sp>
    </p:spTree>
    <p:extLst>
      <p:ext uri="{BB962C8B-B14F-4D97-AF65-F5344CB8AC3E}">
        <p14:creationId xmlns:p14="http://schemas.microsoft.com/office/powerpoint/2010/main" val="43381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4814073-1C13-4173-98D9-86AF86C7239F}" type="datetimeFigureOut">
              <a:rPr lang="es-ES" smtClean="0"/>
              <a:t>18/07/2025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C85391-F4B9-4194-83E2-23812F19CD5C}" type="slidenum">
              <a:rPr lang="es-ES" smtClean="0"/>
              <a:t>‹Nº›</a:t>
            </a:fld>
            <a:endParaRPr lang="es-ES"/>
          </a:p>
        </p:txBody>
      </p:sp>
    </p:spTree>
    <p:extLst>
      <p:ext uri="{BB962C8B-B14F-4D97-AF65-F5344CB8AC3E}">
        <p14:creationId xmlns:p14="http://schemas.microsoft.com/office/powerpoint/2010/main" val="606968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6"/>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11" lvl="0" indent="-228611" algn="ctr"/>
            <a:r>
              <a:rPr lang="en-US" noProof="0" dirty="0"/>
              <a:t>Insert image</a:t>
            </a:r>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noProof="0"/>
              <a:t>Edit Master text styles</a:t>
            </a:r>
          </a:p>
          <a:p>
            <a:pPr lvl="0"/>
            <a:endParaRPr lang="en-US" noProof="0"/>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1" b="1">
                <a:solidFill>
                  <a:schemeClr val="bg1"/>
                </a:solidFill>
                <a:latin typeface="Arial" panose="020B0604020202020204" pitchFamily="34" charset="0"/>
                <a:cs typeface="Arial" panose="020B0604020202020204" pitchFamily="34" charset="0"/>
              </a:defRPr>
            </a:lvl1pPr>
          </a:lstStyle>
          <a:p>
            <a:pPr lvl="0"/>
            <a:r>
              <a:rPr lang="en-US" noProof="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noProof="0"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7"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noProof="0"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7" y="6369051"/>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sz="1000" b="1" noProof="0" smtClean="0">
                <a:solidFill>
                  <a:schemeClr val="bg1"/>
                </a:solidFill>
              </a:rPr>
              <a:pPr/>
              <a:t>‹Nº›</a:t>
            </a:fld>
            <a:endParaRPr lang="en-US" sz="1000" b="1" noProof="0"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09541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4814073-1C13-4173-98D9-86AF86C7239F}" type="datetimeFigureOut">
              <a:rPr lang="es-ES" smtClean="0"/>
              <a:t>18/07/2025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C85391-F4B9-4194-83E2-23812F19CD5C}" type="slidenum">
              <a:rPr lang="es-ES" smtClean="0"/>
              <a:t>‹Nº›</a:t>
            </a:fld>
            <a:endParaRPr lang="es-ES"/>
          </a:p>
        </p:txBody>
      </p:sp>
    </p:spTree>
    <p:extLst>
      <p:ext uri="{BB962C8B-B14F-4D97-AF65-F5344CB8AC3E}">
        <p14:creationId xmlns:p14="http://schemas.microsoft.com/office/powerpoint/2010/main" val="2124303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4814073-1C13-4173-98D9-86AF86C7239F}" type="datetimeFigureOut">
              <a:rPr lang="es-ES" smtClean="0"/>
              <a:t>18/07/2025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9C85391-F4B9-4194-83E2-23812F19CD5C}" type="slidenum">
              <a:rPr lang="es-ES" smtClean="0"/>
              <a:t>‹Nº›</a:t>
            </a:fld>
            <a:endParaRPr lang="es-ES"/>
          </a:p>
        </p:txBody>
      </p:sp>
    </p:spTree>
    <p:extLst>
      <p:ext uri="{BB962C8B-B14F-4D97-AF65-F5344CB8AC3E}">
        <p14:creationId xmlns:p14="http://schemas.microsoft.com/office/powerpoint/2010/main" val="273481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4814073-1C13-4173-98D9-86AF86C7239F}" type="datetimeFigureOut">
              <a:rPr lang="es-ES" smtClean="0"/>
              <a:t>18/07/2025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C85391-F4B9-4194-83E2-23812F19CD5C}" type="slidenum">
              <a:rPr lang="es-ES" smtClean="0"/>
              <a:t>‹Nº›</a:t>
            </a:fld>
            <a:endParaRPr lang="es-ES"/>
          </a:p>
        </p:txBody>
      </p:sp>
    </p:spTree>
    <p:extLst>
      <p:ext uri="{BB962C8B-B14F-4D97-AF65-F5344CB8AC3E}">
        <p14:creationId xmlns:p14="http://schemas.microsoft.com/office/powerpoint/2010/main" val="174861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4814073-1C13-4173-98D9-86AF86C7239F}" type="datetimeFigureOut">
              <a:rPr lang="es-ES" smtClean="0"/>
              <a:t>18/07/2025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9C85391-F4B9-4194-83E2-23812F19CD5C}" type="slidenum">
              <a:rPr lang="es-ES" smtClean="0"/>
              <a:t>‹Nº›</a:t>
            </a:fld>
            <a:endParaRPr lang="es-ES"/>
          </a:p>
        </p:txBody>
      </p:sp>
    </p:spTree>
    <p:extLst>
      <p:ext uri="{BB962C8B-B14F-4D97-AF65-F5344CB8AC3E}">
        <p14:creationId xmlns:p14="http://schemas.microsoft.com/office/powerpoint/2010/main" val="390479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4814073-1C13-4173-98D9-86AF86C7239F}" type="datetimeFigureOut">
              <a:rPr lang="es-ES" smtClean="0"/>
              <a:t>18/07/2025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9C85391-F4B9-4194-83E2-23812F19CD5C}" type="slidenum">
              <a:rPr lang="es-ES" smtClean="0"/>
              <a:t>‹Nº›</a:t>
            </a:fld>
            <a:endParaRPr lang="es-ES"/>
          </a:p>
        </p:txBody>
      </p:sp>
    </p:spTree>
    <p:extLst>
      <p:ext uri="{BB962C8B-B14F-4D97-AF65-F5344CB8AC3E}">
        <p14:creationId xmlns:p14="http://schemas.microsoft.com/office/powerpoint/2010/main" val="210857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4814073-1C13-4173-98D9-86AF86C7239F}" type="datetimeFigureOut">
              <a:rPr lang="es-ES" smtClean="0"/>
              <a:t>18/07/2025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9C85391-F4B9-4194-83E2-23812F19CD5C}" type="slidenum">
              <a:rPr lang="es-ES" smtClean="0"/>
              <a:t>‹Nº›</a:t>
            </a:fld>
            <a:endParaRPr lang="es-ES"/>
          </a:p>
        </p:txBody>
      </p:sp>
    </p:spTree>
    <p:extLst>
      <p:ext uri="{BB962C8B-B14F-4D97-AF65-F5344CB8AC3E}">
        <p14:creationId xmlns:p14="http://schemas.microsoft.com/office/powerpoint/2010/main" val="329783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4814073-1C13-4173-98D9-86AF86C7239F}" type="datetimeFigureOut">
              <a:rPr lang="es-ES" smtClean="0"/>
              <a:t>18/07/2025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C85391-F4B9-4194-83E2-23812F19CD5C}" type="slidenum">
              <a:rPr lang="es-ES" smtClean="0"/>
              <a:t>‹Nº›</a:t>
            </a:fld>
            <a:endParaRPr lang="es-ES"/>
          </a:p>
        </p:txBody>
      </p:sp>
    </p:spTree>
    <p:extLst>
      <p:ext uri="{BB962C8B-B14F-4D97-AF65-F5344CB8AC3E}">
        <p14:creationId xmlns:p14="http://schemas.microsoft.com/office/powerpoint/2010/main" val="168035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4814073-1C13-4173-98D9-86AF86C7239F}" type="datetimeFigureOut">
              <a:rPr lang="es-ES" smtClean="0"/>
              <a:t>18/07/2025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9C85391-F4B9-4194-83E2-23812F19CD5C}" type="slidenum">
              <a:rPr lang="es-ES" smtClean="0"/>
              <a:t>‹Nº›</a:t>
            </a:fld>
            <a:endParaRPr lang="es-ES"/>
          </a:p>
        </p:txBody>
      </p:sp>
    </p:spTree>
    <p:extLst>
      <p:ext uri="{BB962C8B-B14F-4D97-AF65-F5344CB8AC3E}">
        <p14:creationId xmlns:p14="http://schemas.microsoft.com/office/powerpoint/2010/main" val="272072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14073-1C13-4173-98D9-86AF86C7239F}" type="datetimeFigureOut">
              <a:rPr lang="es-ES" smtClean="0"/>
              <a:t>18/07/2025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85391-F4B9-4194-83E2-23812F19CD5C}" type="slidenum">
              <a:rPr lang="es-ES" smtClean="0"/>
              <a:t>‹Nº›</a:t>
            </a:fld>
            <a:endParaRPr lang="es-ES"/>
          </a:p>
        </p:txBody>
      </p:sp>
    </p:spTree>
    <p:extLst>
      <p:ext uri="{BB962C8B-B14F-4D97-AF65-F5344CB8AC3E}">
        <p14:creationId xmlns:p14="http://schemas.microsoft.com/office/powerpoint/2010/main" val="55078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6.png"/><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hyperlink" Target="mailto:luis.garcia@cimab.transnet.cu" TargetMode="External"/><Relationship Id="rId3" Type="http://schemas.openxmlformats.org/officeDocument/2006/relationships/image" Target="../media/image2.png"/><Relationship Id="rId7" Type="http://schemas.openxmlformats.org/officeDocument/2006/relationships/image" Target="../media/image28.png"/><Relationship Id="rId12" Type="http://schemas.openxmlformats.org/officeDocument/2006/relationships/hyperlink" Target="mailto:mp420ale@gmail.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direcci&#243;n@cimab.transnet.cu" TargetMode="External"/><Relationship Id="rId11" Type="http://schemas.openxmlformats.org/officeDocument/2006/relationships/hyperlink" Target="mailto:marlen@cimab.transnet.cu" TargetMode="External"/><Relationship Id="rId5" Type="http://schemas.openxmlformats.org/officeDocument/2006/relationships/hyperlink" Target="https://www.cimab.transnet.cu/" TargetMode="External"/><Relationship Id="rId10" Type="http://schemas.openxmlformats.org/officeDocument/2006/relationships/image" Target="../media/image4.png"/><Relationship Id="rId4" Type="http://schemas.openxmlformats.org/officeDocument/2006/relationships/image" Target="../media/image27.png"/><Relationship Id="rId9" Type="http://schemas.openxmlformats.org/officeDocument/2006/relationships/image" Target="../media/image3.png"/><Relationship Id="rId14" Type="http://schemas.openxmlformats.org/officeDocument/2006/relationships/hyperlink" Target="mailto:Zuny1503@gmail.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openxmlformats.org/officeDocument/2006/relationships/image" Target="../media/image11.emf"/><Relationship Id="rId5" Type="http://schemas.openxmlformats.org/officeDocument/2006/relationships/diagramColors" Target="../diagrams/colors2.xml"/><Relationship Id="rId10" Type="http://schemas.openxmlformats.org/officeDocument/2006/relationships/image" Target="../media/image10.png"/><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jpeg"/><Relationship Id="rId3" Type="http://schemas.openxmlformats.org/officeDocument/2006/relationships/diagramLayout" Target="../diagrams/layout3.xml"/><Relationship Id="rId7" Type="http://schemas.openxmlformats.org/officeDocument/2006/relationships/image" Target="../media/image7.png"/><Relationship Id="rId12" Type="http://schemas.openxmlformats.org/officeDocument/2006/relationships/image" Target="../media/image16.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openxmlformats.org/officeDocument/2006/relationships/image" Target="../media/image15.jpeg"/><Relationship Id="rId5" Type="http://schemas.openxmlformats.org/officeDocument/2006/relationships/diagramColors" Target="../diagrams/colors3.xml"/><Relationship Id="rId10" Type="http://schemas.openxmlformats.org/officeDocument/2006/relationships/image" Target="../media/image14.jpeg"/><Relationship Id="rId4" Type="http://schemas.openxmlformats.org/officeDocument/2006/relationships/diagramQuickStyle" Target="../diagrams/quickStyle3.xm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9.jpeg"/><Relationship Id="rId7" Type="http://schemas.openxmlformats.org/officeDocument/2006/relationships/diagramQuickStyle" Target="../diagrams/quickStyle4.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image" Target="../media/image8.png"/><Relationship Id="rId5" Type="http://schemas.openxmlformats.org/officeDocument/2006/relationships/diagramData" Target="../diagrams/data4.xml"/><Relationship Id="rId10" Type="http://schemas.openxmlformats.org/officeDocument/2006/relationships/image" Target="../media/image7.png"/><Relationship Id="rId4" Type="http://schemas.openxmlformats.org/officeDocument/2006/relationships/image" Target="../media/image20.jpe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6.xml"/><Relationship Id="rId7" Type="http://schemas.openxmlformats.org/officeDocument/2006/relationships/image" Target="../media/image24.jpe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p:nvPr/>
        </p:nvPicPr>
        <p:blipFill>
          <a:blip r:embed="rId2">
            <a:extLst>
              <a:ext uri="{28A0092B-C50C-407E-A947-70E740481C1C}">
                <a14:useLocalDpi xmlns:a14="http://schemas.microsoft.com/office/drawing/2010/main"/>
              </a:ext>
            </a:extLst>
          </a:blip>
          <a:srcRect/>
          <a:stretch>
            <a:fillRect/>
          </a:stretch>
        </p:blipFill>
        <p:spPr bwMode="auto">
          <a:xfrm>
            <a:off x="8141" y="21613"/>
            <a:ext cx="12183859" cy="5029358"/>
          </a:xfrm>
          <a:prstGeom prst="rect">
            <a:avLst/>
          </a:prstGeom>
          <a:noFill/>
        </p:spPr>
      </p:pic>
      <p:sp>
        <p:nvSpPr>
          <p:cNvPr id="5" name="Text Box 2"/>
          <p:cNvSpPr txBox="1">
            <a:spLocks noChangeArrowheads="1"/>
          </p:cNvSpPr>
          <p:nvPr/>
        </p:nvSpPr>
        <p:spPr bwMode="auto">
          <a:xfrm>
            <a:off x="-9882" y="468045"/>
            <a:ext cx="8216786" cy="2158254"/>
          </a:xfrm>
          <a:prstGeom prst="rect">
            <a:avLst/>
          </a:prstGeom>
          <a:noFill/>
          <a:ln w="9525">
            <a:noFill/>
            <a:miter lim="800000"/>
            <a:headEnd/>
            <a:tailEnd/>
          </a:ln>
        </p:spPr>
        <p:txBody>
          <a:bodyPr rot="0" vert="horz" wrap="square" lIns="110588" tIns="55294" rIns="110588" bIns="55294" anchor="t" anchorCtr="0">
            <a:spAutoFit/>
          </a:bodyPr>
          <a:lstStyle/>
          <a:p>
            <a:pPr lvl="0" algn="ctr">
              <a:defRPr/>
            </a:pPr>
            <a:r>
              <a:rPr lang="es-ES_tradnl" sz="4400" b="1" dirty="0">
                <a:solidFill>
                  <a:schemeClr val="bg1"/>
                </a:solidFill>
                <a:effectLst>
                  <a:outerShdw blurRad="38100" dist="38100" dir="2700000" algn="tl">
                    <a:srgbClr val="000000">
                      <a:alpha val="43137"/>
                    </a:srgbClr>
                  </a:outerShdw>
                </a:effectLst>
              </a:rPr>
              <a:t>Actividades RAC – Cimab</a:t>
            </a:r>
          </a:p>
          <a:p>
            <a:pPr lvl="0" algn="ctr">
              <a:defRPr/>
            </a:pPr>
            <a:r>
              <a:rPr lang="es-ES_tradnl" sz="4400" b="1" dirty="0">
                <a:solidFill>
                  <a:schemeClr val="bg1"/>
                </a:solidFill>
                <a:effectLst>
                  <a:outerShdw blurRad="38100" dist="38100" dir="2700000" algn="tl">
                    <a:srgbClr val="000000">
                      <a:alpha val="43137"/>
                    </a:srgbClr>
                  </a:outerShdw>
                </a:effectLst>
              </a:rPr>
              <a:t>2023 – 2025</a:t>
            </a:r>
            <a:endParaRPr lang="es-ES_tradnl" sz="4400" b="1" dirty="0">
              <a:solidFill>
                <a:schemeClr val="bg1"/>
              </a:solidFill>
            </a:endParaRPr>
          </a:p>
          <a:p>
            <a:pPr>
              <a:lnSpc>
                <a:spcPct val="107000"/>
              </a:lnSpc>
              <a:spcAft>
                <a:spcPts val="968"/>
              </a:spcAft>
            </a:pPr>
            <a:r>
              <a:rPr lang="en-US" sz="4400" dirty="0">
                <a:latin typeface="Calibri" panose="020F0502020204030204" pitchFamily="34" charset="0"/>
                <a:ea typeface="Calibri" panose="020F0502020204030204" pitchFamily="34" charset="0"/>
                <a:cs typeface="Times New Roman" panose="02020603050405020304" pitchFamily="18" charset="0"/>
              </a:rPr>
              <a:t> </a:t>
            </a:r>
            <a:endParaRPr lang="es-ES" sz="4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297681" y="2320914"/>
            <a:ext cx="9368833" cy="2480330"/>
          </a:xfrm>
          <a:prstGeom prst="rect">
            <a:avLst/>
          </a:prstGeom>
          <a:noFill/>
          <a:ln w="9525">
            <a:noFill/>
            <a:miter lim="800000"/>
            <a:headEnd/>
            <a:tailEnd/>
          </a:ln>
        </p:spPr>
        <p:txBody>
          <a:bodyPr rot="0" vert="horz" wrap="square" lIns="110588" tIns="55294" rIns="110588" bIns="55294" anchor="t" anchorCtr="0">
            <a:spAutoFit/>
          </a:bodyPr>
          <a:lstStyle/>
          <a:p>
            <a:pPr marL="552938" marR="552938"/>
            <a:r>
              <a:rPr lang="es-ES" sz="2177" b="1" kern="1400" cap="small" dirty="0">
                <a:solidFill>
                  <a:srgbClr val="FFFFFF"/>
                </a:solidFill>
                <a:latin typeface="Calibri Light" panose="020F0302020204030204" pitchFamily="34" charset="0"/>
                <a:ea typeface="Times New Roman" panose="02020603050405020304" pitchFamily="18" charset="0"/>
                <a:cs typeface="Times New Roman" panose="02020603050405020304" pitchFamily="18" charset="0"/>
              </a:rPr>
              <a:t> </a:t>
            </a:r>
            <a:endParaRPr lang="es-ES" sz="2177" kern="1400" cap="all" spc="-60" dirty="0">
              <a:solidFill>
                <a:srgbClr val="FFFFFF"/>
              </a:solidFill>
              <a:latin typeface="Calibri Light" panose="020F0302020204030204" pitchFamily="34" charset="0"/>
              <a:ea typeface="Times New Roman" panose="02020603050405020304" pitchFamily="18" charset="0"/>
              <a:cs typeface="Times New Roman" panose="02020603050405020304" pitchFamily="18" charset="0"/>
            </a:endParaRPr>
          </a:p>
          <a:p>
            <a:r>
              <a:rPr lang="es-ES" sz="2177" b="1" kern="1400" cap="small" dirty="0">
                <a:solidFill>
                  <a:srgbClr val="FFFFFF"/>
                </a:solidFill>
                <a:latin typeface="Calibri Light" panose="020F0302020204030204" pitchFamily="34" charset="0"/>
                <a:ea typeface="Times New Roman" panose="02020603050405020304" pitchFamily="18" charset="0"/>
                <a:cs typeface="Times New Roman" panose="02020603050405020304" pitchFamily="18" charset="0"/>
              </a:rPr>
              <a:t>7ma Reunión del Comité Asesor Científico Tecnico del Protocolo de Fuentes Terrestres de Contaminación Marina del Convenio de Cartagena</a:t>
            </a:r>
          </a:p>
          <a:p>
            <a:endParaRPr lang="es-ES" sz="2177" b="1" kern="1400" cap="small" dirty="0">
              <a:solidFill>
                <a:srgbClr val="FFFFFF"/>
              </a:solidFill>
              <a:latin typeface="Calibri Light" panose="020F0302020204030204" pitchFamily="34" charset="0"/>
              <a:ea typeface="Times New Roman" panose="02020603050405020304" pitchFamily="18" charset="0"/>
              <a:cs typeface="Times New Roman" panose="02020603050405020304" pitchFamily="18" charset="0"/>
            </a:endParaRPr>
          </a:p>
          <a:p>
            <a:r>
              <a:rPr lang="es-ES" sz="2177" b="1" kern="1400" cap="small" dirty="0">
                <a:solidFill>
                  <a:srgbClr val="FFFFFF"/>
                </a:solidFill>
                <a:latin typeface="Calibri Light" panose="020F0302020204030204" pitchFamily="34" charset="0"/>
                <a:ea typeface="Times New Roman" panose="02020603050405020304" pitchFamily="18" charset="0"/>
                <a:cs typeface="Times New Roman" panose="02020603050405020304" pitchFamily="18" charset="0"/>
              </a:rPr>
              <a:t>22 al 25 de Julio 2025 </a:t>
            </a:r>
            <a:endParaRPr lang="es-ES" sz="2177" kern="1400" cap="all" spc="-60" dirty="0">
              <a:solidFill>
                <a:srgbClr val="FFFFFF"/>
              </a:solidFill>
              <a:latin typeface="Calibri Light" panose="020F0302020204030204" pitchFamily="34" charset="0"/>
              <a:ea typeface="Times New Roman" panose="02020603050405020304" pitchFamily="18" charset="0"/>
              <a:cs typeface="Times New Roman" panose="02020603050405020304" pitchFamily="18" charset="0"/>
            </a:endParaRPr>
          </a:p>
          <a:p>
            <a:endParaRPr lang="es-ES" sz="2177" b="1" kern="1400" cap="small" dirty="0">
              <a:solidFill>
                <a:srgbClr val="FFFFFF"/>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968"/>
              </a:spcAft>
            </a:pPr>
            <a:r>
              <a:rPr lang="es-ES" sz="2177"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5" name="Imagen 14"/>
          <p:cNvPicPr>
            <a:picLocks noChangeAspect="1"/>
          </p:cNvPicPr>
          <p:nvPr/>
        </p:nvPicPr>
        <p:blipFill>
          <a:blip r:embed="rId3"/>
          <a:stretch>
            <a:fillRect/>
          </a:stretch>
        </p:blipFill>
        <p:spPr>
          <a:xfrm>
            <a:off x="8206904" y="5631279"/>
            <a:ext cx="3985096" cy="936001"/>
          </a:xfrm>
          <a:prstGeom prst="rect">
            <a:avLst/>
          </a:prstGeom>
        </p:spPr>
      </p:pic>
      <p:pic>
        <p:nvPicPr>
          <p:cNvPr id="16" name="Picture 6"/>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681" y="5651580"/>
            <a:ext cx="1669381" cy="1055278"/>
          </a:xfrm>
          <a:prstGeom prst="rect">
            <a:avLst/>
          </a:prstGeom>
          <a:noFill/>
          <a:ln w="9525">
            <a:noFill/>
            <a:miter lim="800000"/>
            <a:headEnd/>
            <a:tailEnd/>
          </a:ln>
        </p:spPr>
      </p:pic>
      <p:pic>
        <p:nvPicPr>
          <p:cNvPr id="17" name="Picture 3" descr="PAC_Spanish"/>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67023" y="5535322"/>
            <a:ext cx="1198666" cy="1171536"/>
          </a:xfrm>
          <a:prstGeom prst="rect">
            <a:avLst/>
          </a:prstGeom>
          <a:noFill/>
          <a:ln w="9525">
            <a:noFill/>
            <a:miter lim="800000"/>
            <a:headEnd/>
            <a:tailEnd/>
          </a:ln>
        </p:spPr>
      </p:pic>
    </p:spTree>
    <p:extLst>
      <p:ext uri="{BB962C8B-B14F-4D97-AF65-F5344CB8AC3E}">
        <p14:creationId xmlns:p14="http://schemas.microsoft.com/office/powerpoint/2010/main" val="949862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842548931"/>
              </p:ext>
            </p:extLst>
          </p:nvPr>
        </p:nvGraphicFramePr>
        <p:xfrm>
          <a:off x="-1" y="94130"/>
          <a:ext cx="12061371" cy="6595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095B52FF-D176-471B-9581-11C1060A29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44800" y="5158099"/>
            <a:ext cx="4143023" cy="1418175"/>
          </a:xfrm>
          <a:prstGeom prst="rect">
            <a:avLst/>
          </a:prstGeom>
          <a:ln>
            <a:noFill/>
          </a:ln>
          <a:effectLst>
            <a:softEdge rad="112500"/>
          </a:effectLst>
        </p:spPr>
      </p:pic>
    </p:spTree>
    <p:extLst>
      <p:ext uri="{BB962C8B-B14F-4D97-AF65-F5344CB8AC3E}">
        <p14:creationId xmlns:p14="http://schemas.microsoft.com/office/powerpoint/2010/main" val="33163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8590698" y="54062"/>
            <a:ext cx="3356353" cy="788325"/>
          </a:xfrm>
          <a:prstGeom prst="rect">
            <a:avLst/>
          </a:prstGeom>
        </p:spPr>
      </p:pic>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7099" y="6444578"/>
            <a:ext cx="268247" cy="288569"/>
          </a:xfrm>
          <a:prstGeom prst="rect">
            <a:avLst/>
          </a:prstGeom>
        </p:spPr>
      </p:pic>
      <p:sp>
        <p:nvSpPr>
          <p:cNvPr id="8" name="Rectángulo 7"/>
          <p:cNvSpPr/>
          <p:nvPr/>
        </p:nvSpPr>
        <p:spPr>
          <a:xfrm>
            <a:off x="7840924" y="3568087"/>
            <a:ext cx="4106127" cy="984885"/>
          </a:xfrm>
          <a:prstGeom prst="rect">
            <a:avLst/>
          </a:prstGeom>
          <a:noFill/>
        </p:spPr>
        <p:txBody>
          <a:bodyPr wrap="square" lIns="60960" tIns="30480" rIns="60960" bIns="30480">
            <a:spAutoFit/>
          </a:bodyPr>
          <a:lstStyle/>
          <a:p>
            <a:pPr algn="ctr"/>
            <a:r>
              <a:rPr lang="es-ES" sz="2000" dirty="0">
                <a:ln w="0"/>
              </a:rPr>
              <a:t>Carretera del Cristo No. 3 esquina a </a:t>
            </a:r>
            <a:r>
              <a:rPr lang="es-ES" sz="2000" dirty="0" err="1">
                <a:ln w="0"/>
              </a:rPr>
              <a:t>Tiscornia</a:t>
            </a:r>
            <a:r>
              <a:rPr lang="es-ES" sz="2000" dirty="0">
                <a:ln w="0"/>
              </a:rPr>
              <a:t>. Casablanca.</a:t>
            </a:r>
          </a:p>
          <a:p>
            <a:pPr algn="ctr"/>
            <a:r>
              <a:rPr lang="es-ES" sz="2000" dirty="0">
                <a:ln w="0"/>
              </a:rPr>
              <a:t>Habana, Cuba.</a:t>
            </a:r>
          </a:p>
        </p:txBody>
      </p:sp>
      <p:sp>
        <p:nvSpPr>
          <p:cNvPr id="9" name="Rectángulo 8"/>
          <p:cNvSpPr/>
          <p:nvPr/>
        </p:nvSpPr>
        <p:spPr>
          <a:xfrm>
            <a:off x="8193426" y="4822800"/>
            <a:ext cx="3401124" cy="677108"/>
          </a:xfrm>
          <a:prstGeom prst="rect">
            <a:avLst/>
          </a:prstGeom>
          <a:noFill/>
        </p:spPr>
        <p:txBody>
          <a:bodyPr wrap="none" lIns="60960" tIns="30480" rIns="60960" bIns="30480">
            <a:spAutoFit/>
          </a:bodyPr>
          <a:lstStyle/>
          <a:p>
            <a:pPr algn="ctr"/>
            <a:r>
              <a:rPr lang="es-ES" sz="2000" i="1" dirty="0">
                <a:ln w="0"/>
                <a:hlinkClick r:id="rId5"/>
              </a:rPr>
              <a:t>https://www.cimab.transnet.cu</a:t>
            </a:r>
            <a:endParaRPr lang="es-ES" sz="2000" i="1" dirty="0">
              <a:ln w="0"/>
            </a:endParaRPr>
          </a:p>
          <a:p>
            <a:pPr algn="ctr"/>
            <a:r>
              <a:rPr lang="es-ES" sz="2000" i="1" dirty="0">
                <a:ln w="0"/>
                <a:hlinkClick r:id="rId6"/>
              </a:rPr>
              <a:t>dirección@cimab.transnet.cu</a:t>
            </a:r>
            <a:r>
              <a:rPr lang="es-ES" sz="2000" i="1" dirty="0">
                <a:ln w="0"/>
              </a:rPr>
              <a:t> </a:t>
            </a:r>
          </a:p>
        </p:txBody>
      </p:sp>
      <p:sp>
        <p:nvSpPr>
          <p:cNvPr id="11" name="CuadroTexto 10"/>
          <p:cNvSpPr txBox="1"/>
          <p:nvPr/>
        </p:nvSpPr>
        <p:spPr>
          <a:xfrm>
            <a:off x="4565346" y="6405817"/>
            <a:ext cx="1669987" cy="338554"/>
          </a:xfrm>
          <a:prstGeom prst="rect">
            <a:avLst/>
          </a:prstGeom>
          <a:noFill/>
        </p:spPr>
        <p:txBody>
          <a:bodyPr wrap="square" rtlCol="0">
            <a:spAutoFit/>
          </a:bodyPr>
          <a:lstStyle/>
          <a:p>
            <a:r>
              <a:rPr lang="es-ES" sz="1600" dirty="0" err="1">
                <a:ln w="0"/>
                <a:effectLst>
                  <a:outerShdw blurRad="38100" dist="19050" dir="2700000" algn="tl" rotWithShape="0">
                    <a:schemeClr val="dk1">
                      <a:alpha val="40000"/>
                    </a:schemeClr>
                  </a:outerShdw>
                </a:effectLst>
              </a:rPr>
              <a:t>EmpresaCimab</a:t>
            </a:r>
            <a:endParaRPr lang="es-ES" sz="1600" dirty="0">
              <a:ln w="0"/>
              <a:effectLst>
                <a:outerShdw blurRad="38100" dist="19050" dir="2700000" algn="tl" rotWithShape="0">
                  <a:schemeClr val="dk1">
                    <a:alpha val="40000"/>
                  </a:schemeClr>
                </a:outerShdw>
              </a:effectLst>
            </a:endParaRPr>
          </a:p>
        </p:txBody>
      </p:sp>
      <p:pic>
        <p:nvPicPr>
          <p:cNvPr id="12" name="Imagen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05171" y="6405817"/>
            <a:ext cx="333277" cy="300762"/>
          </a:xfrm>
          <a:prstGeom prst="rect">
            <a:avLst/>
          </a:prstGeom>
        </p:spPr>
      </p:pic>
      <p:sp>
        <p:nvSpPr>
          <p:cNvPr id="13" name="CuadroTexto 12"/>
          <p:cNvSpPr txBox="1"/>
          <p:nvPr/>
        </p:nvSpPr>
        <p:spPr>
          <a:xfrm>
            <a:off x="7470685" y="6373409"/>
            <a:ext cx="1584767" cy="338554"/>
          </a:xfrm>
          <a:prstGeom prst="rect">
            <a:avLst/>
          </a:prstGeom>
          <a:noFill/>
        </p:spPr>
        <p:txBody>
          <a:bodyPr wrap="square" rtlCol="0">
            <a:spAutoFit/>
          </a:bodyPr>
          <a:lstStyle/>
          <a:p>
            <a:r>
              <a:rPr lang="es-ES" sz="1600" dirty="0" err="1">
                <a:ln w="0"/>
                <a:effectLst>
                  <a:outerShdw blurRad="38100" dist="19050" dir="2700000" algn="tl" rotWithShape="0">
                    <a:schemeClr val="dk1">
                      <a:alpha val="40000"/>
                    </a:schemeClr>
                  </a:outerShdw>
                </a:effectLst>
              </a:rPr>
              <a:t>EmpresaCimab</a:t>
            </a:r>
            <a:endParaRPr lang="es-ES" sz="1600" dirty="0">
              <a:ln w="0"/>
              <a:effectLst>
                <a:outerShdw blurRad="38100" dist="19050" dir="2700000" algn="tl" rotWithShape="0">
                  <a:schemeClr val="dk1">
                    <a:alpha val="40000"/>
                  </a:schemeClr>
                </a:outerShdw>
              </a:effectLst>
            </a:endParaRPr>
          </a:p>
        </p:txBody>
      </p:sp>
      <p:pic>
        <p:nvPicPr>
          <p:cNvPr id="15" name="Imagen 1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7966" y="3087226"/>
            <a:ext cx="3850009" cy="3471148"/>
          </a:xfrm>
          <a:prstGeom prst="rect">
            <a:avLst/>
          </a:prstGeom>
          <a:ln>
            <a:solidFill>
              <a:schemeClr val="tx1"/>
            </a:solidFill>
          </a:ln>
          <a:effectLst>
            <a:softEdge rad="127000"/>
          </a:effectLst>
        </p:spPr>
      </p:pic>
      <p:pic>
        <p:nvPicPr>
          <p:cNvPr id="16" name="Picture 6"/>
          <p:cNvPicPr/>
          <p:nvPr/>
        </p:nvPicPr>
        <p:blipFill>
          <a:blip r:embed="rId9" cstate="email">
            <a:extLst>
              <a:ext uri="{28A0092B-C50C-407E-A947-70E740481C1C}">
                <a14:useLocalDpi xmlns:a14="http://schemas.microsoft.com/office/drawing/2010/main"/>
              </a:ext>
            </a:extLst>
          </a:blip>
          <a:srcRect/>
          <a:stretch>
            <a:fillRect/>
          </a:stretch>
        </p:blipFill>
        <p:spPr bwMode="auto">
          <a:xfrm>
            <a:off x="374573" y="98824"/>
            <a:ext cx="1346652" cy="896258"/>
          </a:xfrm>
          <a:prstGeom prst="rect">
            <a:avLst/>
          </a:prstGeom>
          <a:noFill/>
          <a:ln w="9525">
            <a:noFill/>
            <a:miter lim="800000"/>
            <a:headEnd/>
            <a:tailEnd/>
          </a:ln>
        </p:spPr>
      </p:pic>
      <p:pic>
        <p:nvPicPr>
          <p:cNvPr id="17" name="Picture 3" descr="PAC_Spanish"/>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75802" y="0"/>
            <a:ext cx="1070897" cy="1046659"/>
          </a:xfrm>
          <a:prstGeom prst="rect">
            <a:avLst/>
          </a:prstGeom>
          <a:noFill/>
          <a:ln w="9525">
            <a:noFill/>
            <a:miter lim="800000"/>
            <a:headEnd/>
            <a:tailEnd/>
          </a:ln>
        </p:spPr>
      </p:pic>
      <p:sp>
        <p:nvSpPr>
          <p:cNvPr id="4" name="Rectángulo 3"/>
          <p:cNvSpPr/>
          <p:nvPr/>
        </p:nvSpPr>
        <p:spPr>
          <a:xfrm>
            <a:off x="983128" y="1588457"/>
            <a:ext cx="9819727" cy="830997"/>
          </a:xfrm>
          <a:prstGeom prst="rect">
            <a:avLst/>
          </a:prstGeom>
        </p:spPr>
        <p:txBody>
          <a:bodyPr wrap="square">
            <a:spAutoFit/>
          </a:bodyPr>
          <a:lstStyle/>
          <a:p>
            <a:pPr algn="ctr">
              <a:defRPr/>
            </a:pPr>
            <a:r>
              <a:rPr lang="es-ES_tradnl" sz="4800" dirty="0">
                <a:solidFill>
                  <a:schemeClr val="tx1">
                    <a:lumMod val="95000"/>
                    <a:lumOff val="5000"/>
                  </a:schemeClr>
                </a:solidFill>
                <a:effectLst>
                  <a:outerShdw blurRad="38100" dist="38100" dir="2700000" algn="tl">
                    <a:srgbClr val="000000">
                      <a:alpha val="43137"/>
                    </a:srgbClr>
                  </a:outerShdw>
                </a:effectLst>
              </a:rPr>
              <a:t>Muchas gracias / </a:t>
            </a:r>
            <a:r>
              <a:rPr lang="es-ES_tradnl" sz="4800" dirty="0" err="1">
                <a:solidFill>
                  <a:schemeClr val="tx1">
                    <a:lumMod val="95000"/>
                    <a:lumOff val="5000"/>
                  </a:schemeClr>
                </a:solidFill>
                <a:effectLst>
                  <a:outerShdw blurRad="38100" dist="38100" dir="2700000" algn="tl">
                    <a:srgbClr val="000000">
                      <a:alpha val="43137"/>
                    </a:srgbClr>
                  </a:outerShdw>
                </a:effectLst>
              </a:rPr>
              <a:t>Thank</a:t>
            </a:r>
            <a:r>
              <a:rPr lang="es-ES_tradnl" sz="4800" dirty="0">
                <a:solidFill>
                  <a:schemeClr val="tx1">
                    <a:lumMod val="95000"/>
                    <a:lumOff val="5000"/>
                  </a:schemeClr>
                </a:solidFill>
                <a:effectLst>
                  <a:outerShdw blurRad="38100" dist="38100" dir="2700000" algn="tl">
                    <a:srgbClr val="000000">
                      <a:alpha val="43137"/>
                    </a:srgbClr>
                  </a:outerShdw>
                </a:effectLst>
              </a:rPr>
              <a:t> </a:t>
            </a:r>
            <a:r>
              <a:rPr lang="es-ES_tradnl" sz="4800" dirty="0" err="1">
                <a:solidFill>
                  <a:schemeClr val="tx1">
                    <a:lumMod val="95000"/>
                    <a:lumOff val="5000"/>
                  </a:schemeClr>
                </a:solidFill>
                <a:effectLst>
                  <a:outerShdw blurRad="38100" dist="38100" dir="2700000" algn="tl">
                    <a:srgbClr val="000000">
                      <a:alpha val="43137"/>
                    </a:srgbClr>
                  </a:outerShdw>
                </a:effectLst>
              </a:rPr>
              <a:t>you</a:t>
            </a:r>
            <a:r>
              <a:rPr lang="es-ES_tradnl" sz="4800" dirty="0">
                <a:solidFill>
                  <a:schemeClr val="tx1">
                    <a:lumMod val="95000"/>
                    <a:lumOff val="5000"/>
                  </a:schemeClr>
                </a:solidFill>
                <a:effectLst>
                  <a:outerShdw blurRad="38100" dist="38100" dir="2700000" algn="tl">
                    <a:srgbClr val="000000">
                      <a:alpha val="43137"/>
                    </a:srgbClr>
                  </a:outerShdw>
                </a:effectLst>
              </a:rPr>
              <a:t> / </a:t>
            </a:r>
            <a:r>
              <a:rPr lang="es-ES_tradnl" sz="4800" dirty="0" err="1">
                <a:solidFill>
                  <a:schemeClr val="tx1">
                    <a:lumMod val="95000"/>
                    <a:lumOff val="5000"/>
                  </a:schemeClr>
                </a:solidFill>
                <a:effectLst>
                  <a:outerShdw blurRad="38100" dist="38100" dir="2700000" algn="tl">
                    <a:srgbClr val="000000">
                      <a:alpha val="43137"/>
                    </a:srgbClr>
                  </a:outerShdw>
                </a:effectLst>
              </a:rPr>
              <a:t>Merci</a:t>
            </a:r>
            <a:endParaRPr lang="es-ES_tradnl" sz="4800" dirty="0">
              <a:solidFill>
                <a:srgbClr val="0070C0"/>
              </a:solidFill>
            </a:endParaRPr>
          </a:p>
        </p:txBody>
      </p:sp>
      <p:sp>
        <p:nvSpPr>
          <p:cNvPr id="18" name="Rectángulo 17"/>
          <p:cNvSpPr/>
          <p:nvPr/>
        </p:nvSpPr>
        <p:spPr>
          <a:xfrm>
            <a:off x="4148066" y="2926311"/>
            <a:ext cx="3895867" cy="3139321"/>
          </a:xfrm>
          <a:prstGeom prst="rect">
            <a:avLst/>
          </a:prstGeom>
          <a:noFill/>
        </p:spPr>
        <p:txBody>
          <a:bodyPr wrap="square" lIns="60960" tIns="30480" rIns="60960" bIns="30480">
            <a:spAutoFit/>
          </a:bodyPr>
          <a:lstStyle/>
          <a:p>
            <a:pPr algn="ctr"/>
            <a:r>
              <a:rPr lang="es-ES" sz="2000" dirty="0">
                <a:ln w="0"/>
              </a:rPr>
              <a:t>Lic. Marlen Pérez Hernández, </a:t>
            </a:r>
            <a:r>
              <a:rPr lang="es-ES" sz="2000" dirty="0" err="1">
                <a:ln w="0"/>
              </a:rPr>
              <a:t>MSc</a:t>
            </a:r>
            <a:endParaRPr lang="es-ES" sz="2000" dirty="0">
              <a:ln w="0"/>
            </a:endParaRPr>
          </a:p>
          <a:p>
            <a:pPr algn="ctr"/>
            <a:r>
              <a:rPr lang="es-ES" sz="2000" dirty="0">
                <a:ln w="0"/>
              </a:rPr>
              <a:t>Directora Adjunta</a:t>
            </a:r>
          </a:p>
          <a:p>
            <a:pPr algn="ctr"/>
            <a:r>
              <a:rPr lang="es-ES" sz="2000" dirty="0">
                <a:ln w="0"/>
              </a:rPr>
              <a:t>Coordinadora RAC Cimab </a:t>
            </a:r>
          </a:p>
          <a:p>
            <a:pPr algn="ctr"/>
            <a:r>
              <a:rPr lang="es-ES" sz="2000" i="1" dirty="0">
                <a:ln w="0"/>
                <a:hlinkClick r:id="rId11"/>
              </a:rPr>
              <a:t>marlen@cimab.transnet.cu</a:t>
            </a:r>
            <a:endParaRPr lang="es-ES" sz="2000" i="1" dirty="0">
              <a:ln w="0"/>
            </a:endParaRPr>
          </a:p>
          <a:p>
            <a:pPr algn="ctr"/>
            <a:r>
              <a:rPr lang="es-ES" sz="2000" i="1" dirty="0">
                <a:ln w="0"/>
                <a:hlinkClick r:id="rId12"/>
              </a:rPr>
              <a:t>mp420ale@gmail.com</a:t>
            </a:r>
            <a:r>
              <a:rPr lang="es-ES" sz="2000" i="1" dirty="0">
                <a:ln w="0"/>
              </a:rPr>
              <a:t> </a:t>
            </a:r>
          </a:p>
          <a:p>
            <a:pPr algn="ctr"/>
            <a:endParaRPr lang="es-ES" sz="2000" dirty="0">
              <a:ln w="0"/>
            </a:endParaRPr>
          </a:p>
          <a:p>
            <a:pPr algn="ctr"/>
            <a:r>
              <a:rPr lang="es-ES" sz="2000" dirty="0">
                <a:ln w="0"/>
              </a:rPr>
              <a:t>Dr. Luis Garcia Abreu</a:t>
            </a:r>
          </a:p>
          <a:p>
            <a:pPr algn="ctr"/>
            <a:r>
              <a:rPr lang="es-ES" sz="2000" dirty="0">
                <a:ln w="0"/>
              </a:rPr>
              <a:t>Director General RAC Cimab</a:t>
            </a:r>
          </a:p>
          <a:p>
            <a:pPr algn="ctr"/>
            <a:r>
              <a:rPr lang="es-ES" sz="2000" i="1" dirty="0">
                <a:ln w="0"/>
                <a:hlinkClick r:id="rId13"/>
              </a:rPr>
              <a:t>luis.garcia@cimab.transnet.cu</a:t>
            </a:r>
            <a:r>
              <a:rPr lang="es-ES" sz="2000" i="1" dirty="0">
                <a:ln w="0"/>
              </a:rPr>
              <a:t> </a:t>
            </a:r>
            <a:r>
              <a:rPr lang="es-ES" sz="2000" i="1" dirty="0">
                <a:ln w="0"/>
                <a:hlinkClick r:id="rId14"/>
              </a:rPr>
              <a:t>lgarciaabreu70@gmail.com</a:t>
            </a:r>
            <a:r>
              <a:rPr lang="es-ES" sz="2000" i="1" dirty="0">
                <a:ln w="0"/>
              </a:rPr>
              <a:t> </a:t>
            </a:r>
          </a:p>
        </p:txBody>
      </p:sp>
    </p:spTree>
    <p:extLst>
      <p:ext uri="{BB962C8B-B14F-4D97-AF65-F5344CB8AC3E}">
        <p14:creationId xmlns:p14="http://schemas.microsoft.com/office/powerpoint/2010/main" val="346847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27526072"/>
              </p:ext>
            </p:extLst>
          </p:nvPr>
        </p:nvGraphicFramePr>
        <p:xfrm>
          <a:off x="164562" y="11485"/>
          <a:ext cx="6360415" cy="2923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orma libre: forma 8">
            <a:extLst>
              <a:ext uri="{FF2B5EF4-FFF2-40B4-BE49-F238E27FC236}">
                <a16:creationId xmlns:a16="http://schemas.microsoft.com/office/drawing/2014/main" id="{2B1F5DEB-68B7-46AE-AED8-5111EAB41FC5}"/>
              </a:ext>
            </a:extLst>
          </p:cNvPr>
          <p:cNvSpPr/>
          <p:nvPr/>
        </p:nvSpPr>
        <p:spPr>
          <a:xfrm>
            <a:off x="6089440" y="3401802"/>
            <a:ext cx="5933227" cy="3086487"/>
          </a:xfrm>
          <a:custGeom>
            <a:avLst/>
            <a:gdLst>
              <a:gd name="connsiteX0" fmla="*/ 0 w 5747874"/>
              <a:gd name="connsiteY0" fmla="*/ 220174 h 2201744"/>
              <a:gd name="connsiteX1" fmla="*/ 220174 w 5747874"/>
              <a:gd name="connsiteY1" fmla="*/ 0 h 2201744"/>
              <a:gd name="connsiteX2" fmla="*/ 5527700 w 5747874"/>
              <a:gd name="connsiteY2" fmla="*/ 0 h 2201744"/>
              <a:gd name="connsiteX3" fmla="*/ 5747874 w 5747874"/>
              <a:gd name="connsiteY3" fmla="*/ 220174 h 2201744"/>
              <a:gd name="connsiteX4" fmla="*/ 5747874 w 5747874"/>
              <a:gd name="connsiteY4" fmla="*/ 1981570 h 2201744"/>
              <a:gd name="connsiteX5" fmla="*/ 5527700 w 5747874"/>
              <a:gd name="connsiteY5" fmla="*/ 2201744 h 2201744"/>
              <a:gd name="connsiteX6" fmla="*/ 220174 w 5747874"/>
              <a:gd name="connsiteY6" fmla="*/ 2201744 h 2201744"/>
              <a:gd name="connsiteX7" fmla="*/ 0 w 5747874"/>
              <a:gd name="connsiteY7" fmla="*/ 1981570 h 2201744"/>
              <a:gd name="connsiteX8" fmla="*/ 0 w 5747874"/>
              <a:gd name="connsiteY8" fmla="*/ 220174 h 220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7874" h="2201744">
                <a:moveTo>
                  <a:pt x="0" y="220174"/>
                </a:moveTo>
                <a:cubicBezTo>
                  <a:pt x="0" y="98575"/>
                  <a:pt x="98575" y="0"/>
                  <a:pt x="220174" y="0"/>
                </a:cubicBezTo>
                <a:lnTo>
                  <a:pt x="5527700" y="0"/>
                </a:lnTo>
                <a:cubicBezTo>
                  <a:pt x="5649299" y="0"/>
                  <a:pt x="5747874" y="98575"/>
                  <a:pt x="5747874" y="220174"/>
                </a:cubicBezTo>
                <a:lnTo>
                  <a:pt x="5747874" y="1981570"/>
                </a:lnTo>
                <a:cubicBezTo>
                  <a:pt x="5747874" y="2103169"/>
                  <a:pt x="5649299" y="2201744"/>
                  <a:pt x="5527700" y="2201744"/>
                </a:cubicBezTo>
                <a:lnTo>
                  <a:pt x="220174" y="2201744"/>
                </a:lnTo>
                <a:cubicBezTo>
                  <a:pt x="98575" y="2201744"/>
                  <a:pt x="0" y="2103169"/>
                  <a:pt x="0" y="1981570"/>
                </a:cubicBezTo>
                <a:lnTo>
                  <a:pt x="0" y="22017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307" tIns="148307" rIns="2295008" bIns="148307" numCol="1" spcCol="1270" anchor="ctr" anchorCtr="0">
            <a:noAutofit/>
          </a:bodyPr>
          <a:lstStyle/>
          <a:p>
            <a:pPr marR="0" lvl="0" algn="r" defTabSz="1106488" eaLnBrk="1" fontAlgn="auto" latinLnBrk="0" hangingPunct="1">
              <a:lnSpc>
                <a:spcPct val="100000"/>
              </a:lnSpc>
              <a:spcBef>
                <a:spcPct val="0"/>
              </a:spcBef>
              <a:spcAft>
                <a:spcPts val="0"/>
              </a:spcAft>
              <a:buClrTx/>
              <a:buSzTx/>
              <a:buFontTx/>
              <a:buNone/>
              <a:defRPr/>
            </a:pPr>
            <a:r>
              <a:rPr lang="es-ES" sz="3200" b="1" kern="1200" dirty="0"/>
              <a:t>Actividad 1, 2 y 3: Período 2022 – 2023</a:t>
            </a:r>
          </a:p>
          <a:p>
            <a:pPr marL="87313" marR="0" lvl="0" algn="r" defTabSz="941388" eaLnBrk="1" fontAlgn="auto" latinLnBrk="0" hangingPunct="1">
              <a:lnSpc>
                <a:spcPct val="100000"/>
              </a:lnSpc>
              <a:spcBef>
                <a:spcPct val="0"/>
              </a:spcBef>
              <a:spcAft>
                <a:spcPts val="0"/>
              </a:spcAft>
              <a:buClrTx/>
              <a:buSzTx/>
              <a:buFontTx/>
              <a:buNone/>
              <a:defRPr/>
            </a:pPr>
            <a:endParaRPr lang="es-ES" sz="3200" b="1" dirty="0"/>
          </a:p>
          <a:p>
            <a:pPr marL="87313" marR="0" lvl="0" indent="0" algn="r" defTabSz="941388" eaLnBrk="1" fontAlgn="auto" latinLnBrk="0" hangingPunct="1">
              <a:lnSpc>
                <a:spcPct val="100000"/>
              </a:lnSpc>
              <a:spcBef>
                <a:spcPct val="0"/>
              </a:spcBef>
              <a:spcAft>
                <a:spcPts val="0"/>
              </a:spcAft>
              <a:buClrTx/>
              <a:buSzTx/>
              <a:buFontTx/>
              <a:buNone/>
              <a:defRPr/>
            </a:pPr>
            <a:r>
              <a:rPr lang="es-ES" sz="3200" b="1" kern="1200" dirty="0"/>
              <a:t>Actividades 4 – 9: Período 2024 - 2025</a:t>
            </a:r>
            <a:endParaRPr lang="es-ES" sz="3200" b="1" kern="1200" baseline="0" dirty="0"/>
          </a:p>
        </p:txBody>
      </p:sp>
      <p:pic>
        <p:nvPicPr>
          <p:cNvPr id="3" name="Imagen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80225" y="1593903"/>
            <a:ext cx="3127519" cy="755970"/>
          </a:xfrm>
          <a:prstGeom prst="rect">
            <a:avLst/>
          </a:prstGeom>
        </p:spPr>
      </p:pic>
      <p:pic>
        <p:nvPicPr>
          <p:cNvPr id="7" name="Imagen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36355" y="11485"/>
            <a:ext cx="2741792" cy="1753150"/>
          </a:xfrm>
          <a:prstGeom prst="rect">
            <a:avLst/>
          </a:prstGeom>
        </p:spPr>
      </p:pic>
      <p:sp>
        <p:nvSpPr>
          <p:cNvPr id="4" name="Rectángulo 3"/>
          <p:cNvSpPr/>
          <p:nvPr/>
        </p:nvSpPr>
        <p:spPr>
          <a:xfrm>
            <a:off x="580502" y="3451245"/>
            <a:ext cx="5255853" cy="2431435"/>
          </a:xfrm>
          <a:prstGeom prst="rect">
            <a:avLst/>
          </a:prstGeom>
        </p:spPr>
        <p:txBody>
          <a:bodyPr wrap="square">
            <a:spAutoFit/>
          </a:bodyPr>
          <a:lstStyle/>
          <a:p>
            <a:pPr lvl="0" algn="ctr"/>
            <a:r>
              <a:rPr lang="es-ES" sz="2400" b="1" i="1" dirty="0">
                <a:solidFill>
                  <a:srgbClr val="FF0000"/>
                </a:solidFill>
              </a:rPr>
              <a:t>Relación con los objetivos estratégicos del RAC Cimab:</a:t>
            </a:r>
          </a:p>
          <a:p>
            <a:pPr lvl="0"/>
            <a:r>
              <a:rPr lang="es-ES" sz="2400" b="1" i="1" dirty="0">
                <a:solidFill>
                  <a:srgbClr val="FF0000"/>
                </a:solidFill>
              </a:rPr>
              <a:t>1 </a:t>
            </a:r>
            <a:r>
              <a:rPr lang="es-ES" sz="2000" b="1" i="1" dirty="0">
                <a:solidFill>
                  <a:srgbClr val="FF0000"/>
                </a:solidFill>
              </a:rPr>
              <a:t>(Prevención y reducción de la Contaminación marina)</a:t>
            </a:r>
          </a:p>
          <a:p>
            <a:pPr lvl="0"/>
            <a:r>
              <a:rPr lang="es-ES" sz="2000" b="1" i="1" dirty="0">
                <a:solidFill>
                  <a:srgbClr val="FF0000"/>
                </a:solidFill>
              </a:rPr>
              <a:t>2 (Contaminantes emergentes y nutrientes)</a:t>
            </a:r>
          </a:p>
          <a:p>
            <a:pPr lvl="0"/>
            <a:r>
              <a:rPr lang="es-ES" sz="2000" b="1" i="1" dirty="0">
                <a:solidFill>
                  <a:srgbClr val="FF0000"/>
                </a:solidFill>
              </a:rPr>
              <a:t>4 (Cooperación Regional)</a:t>
            </a:r>
          </a:p>
          <a:p>
            <a:pPr lvl="0"/>
            <a:r>
              <a:rPr lang="es-ES" sz="2000" b="1" i="1" dirty="0">
                <a:solidFill>
                  <a:srgbClr val="FF0000"/>
                </a:solidFill>
              </a:rPr>
              <a:t>5 (Gestión del Conocimiento)</a:t>
            </a:r>
          </a:p>
        </p:txBody>
      </p:sp>
    </p:spTree>
    <p:extLst>
      <p:ext uri="{BB962C8B-B14F-4D97-AF65-F5344CB8AC3E}">
        <p14:creationId xmlns:p14="http://schemas.microsoft.com/office/powerpoint/2010/main" val="132017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872805471"/>
              </p:ext>
            </p:extLst>
          </p:nvPr>
        </p:nvGraphicFramePr>
        <p:xfrm>
          <a:off x="164562" y="11485"/>
          <a:ext cx="8403705" cy="110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48711" y="178067"/>
            <a:ext cx="1566886" cy="378741"/>
          </a:xfrm>
          <a:prstGeom prst="rect">
            <a:avLst/>
          </a:prstGeom>
        </p:spPr>
      </p:pic>
      <p:pic>
        <p:nvPicPr>
          <p:cNvPr id="7" name="Imagen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06933" y="-29569"/>
            <a:ext cx="1241778" cy="794015"/>
          </a:xfrm>
          <a:prstGeom prst="rect">
            <a:avLst/>
          </a:prstGeom>
        </p:spPr>
      </p:pic>
      <p:pic>
        <p:nvPicPr>
          <p:cNvPr id="12" name="Imagen 11">
            <a:extLst>
              <a:ext uri="{FF2B5EF4-FFF2-40B4-BE49-F238E27FC236}">
                <a16:creationId xmlns:a16="http://schemas.microsoft.com/office/drawing/2014/main" id="{4C64C0A0-1C77-4864-9039-E1DC0E24001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4562" y="1219200"/>
            <a:ext cx="2949345" cy="3918137"/>
          </a:xfrm>
          <a:prstGeom prst="rect">
            <a:avLst/>
          </a:prstGeom>
          <a:ln w="12700">
            <a:solidFill>
              <a:schemeClr val="tx1">
                <a:lumMod val="75000"/>
                <a:lumOff val="25000"/>
              </a:schemeClr>
            </a:solidFill>
          </a:ln>
        </p:spPr>
      </p:pic>
      <p:pic>
        <p:nvPicPr>
          <p:cNvPr id="14" name="Imagen 13">
            <a:extLst>
              <a:ext uri="{FF2B5EF4-FFF2-40B4-BE49-F238E27FC236}">
                <a16:creationId xmlns:a16="http://schemas.microsoft.com/office/drawing/2014/main" id="{D657AF51-6C39-4C84-835A-A2BA05444B2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962523" y="2655116"/>
            <a:ext cx="3131428" cy="3991769"/>
          </a:xfrm>
          <a:prstGeom prst="rect">
            <a:avLst/>
          </a:prstGeom>
          <a:ln w="12700">
            <a:solidFill>
              <a:schemeClr val="tx1"/>
            </a:solidFill>
          </a:ln>
        </p:spPr>
      </p:pic>
      <p:pic>
        <p:nvPicPr>
          <p:cNvPr id="16" name="Imagen 15">
            <a:extLst>
              <a:ext uri="{FF2B5EF4-FFF2-40B4-BE49-F238E27FC236}">
                <a16:creationId xmlns:a16="http://schemas.microsoft.com/office/drawing/2014/main" id="{D2B74EED-1FB5-4129-8BAD-41CBED7EDC9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197280" y="1360358"/>
            <a:ext cx="2934606" cy="3918136"/>
          </a:xfrm>
          <a:prstGeom prst="rect">
            <a:avLst/>
          </a:prstGeom>
          <a:ln w="12700">
            <a:solidFill>
              <a:schemeClr val="tx1"/>
            </a:solidFill>
          </a:ln>
        </p:spPr>
      </p:pic>
      <p:pic>
        <p:nvPicPr>
          <p:cNvPr id="17" name="Imagen 16">
            <a:extLst>
              <a:ext uri="{FF2B5EF4-FFF2-40B4-BE49-F238E27FC236}">
                <a16:creationId xmlns:a16="http://schemas.microsoft.com/office/drawing/2014/main" id="{F725A1C0-D59B-4506-BF48-4AE676500A0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200238" y="3044054"/>
            <a:ext cx="2797390" cy="3602831"/>
          </a:xfrm>
          <a:prstGeom prst="rect">
            <a:avLst/>
          </a:prstGeom>
          <a:ln w="12700">
            <a:solidFill>
              <a:schemeClr val="tx1"/>
            </a:solidFill>
          </a:ln>
        </p:spPr>
      </p:pic>
    </p:spTree>
    <p:extLst>
      <p:ext uri="{BB962C8B-B14F-4D97-AF65-F5344CB8AC3E}">
        <p14:creationId xmlns:p14="http://schemas.microsoft.com/office/powerpoint/2010/main" val="414948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625677448"/>
              </p:ext>
            </p:extLst>
          </p:nvPr>
        </p:nvGraphicFramePr>
        <p:xfrm>
          <a:off x="164562" y="11485"/>
          <a:ext cx="8403705" cy="110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48711" y="178067"/>
            <a:ext cx="1566886" cy="378741"/>
          </a:xfrm>
          <a:prstGeom prst="rect">
            <a:avLst/>
          </a:prstGeom>
        </p:spPr>
      </p:pic>
      <p:pic>
        <p:nvPicPr>
          <p:cNvPr id="7" name="Imagen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06933" y="0"/>
            <a:ext cx="1241778" cy="794015"/>
          </a:xfrm>
          <a:prstGeom prst="rect">
            <a:avLst/>
          </a:prstGeom>
        </p:spPr>
      </p:pic>
      <p:sp>
        <p:nvSpPr>
          <p:cNvPr id="10" name="CuadroTexto 9">
            <a:extLst>
              <a:ext uri="{FF2B5EF4-FFF2-40B4-BE49-F238E27FC236}">
                <a16:creationId xmlns:a16="http://schemas.microsoft.com/office/drawing/2014/main" id="{F85FBC22-1A59-465D-980B-FD960B7DD88F}"/>
              </a:ext>
            </a:extLst>
          </p:cNvPr>
          <p:cNvSpPr txBox="1"/>
          <p:nvPr/>
        </p:nvSpPr>
        <p:spPr>
          <a:xfrm>
            <a:off x="474132" y="1330235"/>
            <a:ext cx="6333067" cy="646331"/>
          </a:xfrm>
          <a:prstGeom prst="rect">
            <a:avLst/>
          </a:prstGeom>
          <a:noFill/>
        </p:spPr>
        <p:txBody>
          <a:bodyPr wrap="square">
            <a:spAutoFit/>
          </a:bodyPr>
          <a:lstStyle/>
          <a:p>
            <a:r>
              <a:rPr lang="es-ES" sz="1800" b="1" dirty="0">
                <a:solidFill>
                  <a:srgbClr val="000000"/>
                </a:solidFill>
                <a:effectLst/>
                <a:latin typeface="Arial" panose="020B0604020202020204" pitchFamily="34" charset="0"/>
                <a:ea typeface="Arial" panose="020B0604020202020204" pitchFamily="34" charset="0"/>
              </a:rPr>
              <a:t>Actividad 6.-</a:t>
            </a:r>
            <a:r>
              <a:rPr lang="es-ES" sz="1800" i="1" dirty="0">
                <a:solidFill>
                  <a:srgbClr val="000000"/>
                </a:solidFill>
                <a:effectLst/>
                <a:latin typeface="Arial" panose="020B0604020202020204" pitchFamily="34" charset="0"/>
                <a:ea typeface="Arial" panose="020B0604020202020204" pitchFamily="34" charset="0"/>
              </a:rPr>
              <a:t>Promover la ratificación del Protocolo FTCM entre las Partes No Contratantes</a:t>
            </a:r>
            <a:endParaRPr lang="es-ES" dirty="0"/>
          </a:p>
        </p:txBody>
      </p:sp>
      <p:pic>
        <p:nvPicPr>
          <p:cNvPr id="5" name="Imagen 4">
            <a:extLst>
              <a:ext uri="{FF2B5EF4-FFF2-40B4-BE49-F238E27FC236}">
                <a16:creationId xmlns:a16="http://schemas.microsoft.com/office/drawing/2014/main" id="{54E069C7-5C3B-4536-A996-63774878222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016341" y="4801876"/>
            <a:ext cx="4337437" cy="1923737"/>
          </a:xfrm>
          <a:prstGeom prst="rect">
            <a:avLst/>
          </a:prstGeom>
          <a:ln>
            <a:noFill/>
          </a:ln>
          <a:effectLst>
            <a:softEdge rad="112500"/>
          </a:effectLst>
        </p:spPr>
      </p:pic>
      <p:pic>
        <p:nvPicPr>
          <p:cNvPr id="6" name="Imagen 5">
            <a:extLst>
              <a:ext uri="{FF2B5EF4-FFF2-40B4-BE49-F238E27FC236}">
                <a16:creationId xmlns:a16="http://schemas.microsoft.com/office/drawing/2014/main" id="{7AB74150-F8FD-4F82-A01E-78291D57905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44615" y="2195927"/>
            <a:ext cx="4337437" cy="2981717"/>
          </a:xfrm>
          <a:prstGeom prst="rect">
            <a:avLst/>
          </a:prstGeom>
          <a:ln>
            <a:noFill/>
          </a:ln>
          <a:effectLst>
            <a:softEdge rad="112500"/>
          </a:effectLst>
        </p:spPr>
      </p:pic>
      <p:pic>
        <p:nvPicPr>
          <p:cNvPr id="8" name="Imagen 7">
            <a:extLst>
              <a:ext uri="{FF2B5EF4-FFF2-40B4-BE49-F238E27FC236}">
                <a16:creationId xmlns:a16="http://schemas.microsoft.com/office/drawing/2014/main" id="{47561606-F6FA-47A4-A4A9-A072B560174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5534"/>
          <a:stretch/>
        </p:blipFill>
        <p:spPr>
          <a:xfrm>
            <a:off x="8568267" y="4594700"/>
            <a:ext cx="3476977" cy="2299760"/>
          </a:xfrm>
          <a:prstGeom prst="rect">
            <a:avLst/>
          </a:prstGeom>
          <a:ln>
            <a:noFill/>
          </a:ln>
          <a:effectLst>
            <a:softEdge rad="112500"/>
          </a:effectLst>
        </p:spPr>
      </p:pic>
      <p:grpSp>
        <p:nvGrpSpPr>
          <p:cNvPr id="18" name="Grupo 17">
            <a:extLst>
              <a:ext uri="{FF2B5EF4-FFF2-40B4-BE49-F238E27FC236}">
                <a16:creationId xmlns:a16="http://schemas.microsoft.com/office/drawing/2014/main" id="{C63CA974-7DC7-41C0-A03A-BEF9025EFE01}"/>
              </a:ext>
            </a:extLst>
          </p:cNvPr>
          <p:cNvGrpSpPr/>
          <p:nvPr/>
        </p:nvGrpSpPr>
        <p:grpSpPr>
          <a:xfrm>
            <a:off x="5102578" y="2092951"/>
            <a:ext cx="5615349" cy="2325378"/>
            <a:chOff x="51203" y="1065428"/>
            <a:chExt cx="7454193" cy="2438400"/>
          </a:xfrm>
        </p:grpSpPr>
        <p:sp>
          <p:nvSpPr>
            <p:cNvPr id="19" name="Rectángulo 18">
              <a:extLst>
                <a:ext uri="{FF2B5EF4-FFF2-40B4-BE49-F238E27FC236}">
                  <a16:creationId xmlns:a16="http://schemas.microsoft.com/office/drawing/2014/main" id="{BBAC355A-C9AB-4AEF-A929-08D65F15669F}"/>
                </a:ext>
              </a:extLst>
            </p:cNvPr>
            <p:cNvSpPr/>
            <p:nvPr/>
          </p:nvSpPr>
          <p:spPr>
            <a:xfrm>
              <a:off x="51203" y="1065428"/>
              <a:ext cx="7454193" cy="2438400"/>
            </a:xfrm>
            <a:prstGeom prst="rect">
              <a:avLst/>
            </a:prstGeom>
            <a:solidFill>
              <a:srgbClr val="56B4DE"/>
            </a:solid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sz="1400"/>
            </a:p>
          </p:txBody>
        </p:sp>
        <p:grpSp>
          <p:nvGrpSpPr>
            <p:cNvPr id="20" name="Grupo 19">
              <a:extLst>
                <a:ext uri="{FF2B5EF4-FFF2-40B4-BE49-F238E27FC236}">
                  <a16:creationId xmlns:a16="http://schemas.microsoft.com/office/drawing/2014/main" id="{3977D3E0-A359-4FDF-8E88-BE271AFD9588}"/>
                </a:ext>
              </a:extLst>
            </p:cNvPr>
            <p:cNvGrpSpPr/>
            <p:nvPr/>
          </p:nvGrpSpPr>
          <p:grpSpPr>
            <a:xfrm>
              <a:off x="65836" y="1104595"/>
              <a:ext cx="7214192" cy="2300472"/>
              <a:chOff x="65836" y="1104595"/>
              <a:chExt cx="7214192" cy="2300472"/>
            </a:xfrm>
          </p:grpSpPr>
          <p:sp>
            <p:nvSpPr>
              <p:cNvPr id="21" name="Cuadro de texto 2">
                <a:extLst>
                  <a:ext uri="{FF2B5EF4-FFF2-40B4-BE49-F238E27FC236}">
                    <a16:creationId xmlns:a16="http://schemas.microsoft.com/office/drawing/2014/main" id="{36C60FBF-6084-423B-A71D-DC0B3E39E72A}"/>
                  </a:ext>
                </a:extLst>
              </p:cNvPr>
              <p:cNvSpPr txBox="1">
                <a:spLocks noChangeArrowheads="1"/>
              </p:cNvSpPr>
              <p:nvPr/>
            </p:nvSpPr>
            <p:spPr bwMode="auto">
              <a:xfrm>
                <a:off x="3366801" y="1104595"/>
                <a:ext cx="3913227" cy="2001040"/>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0"/>
                  </a:spcAft>
                </a:pPr>
                <a:r>
                  <a:rPr lang="es-ES" sz="1600" b="1"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Taller Nacional (Cuba): “Retos y perspectivas de Cuba ante el Protocolo Relativo a la Contaminación Procedente de Fuentes y Actividades Terrestres (Protocolo FTCM)”</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s-ES" sz="1600" b="1"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s-ES" sz="1600" b="1"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13 de febrero de 2024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2" name="Picture 3">
                <a:extLst>
                  <a:ext uri="{FF2B5EF4-FFF2-40B4-BE49-F238E27FC236}">
                    <a16:creationId xmlns:a16="http://schemas.microsoft.com/office/drawing/2014/main" id="{F6337866-7EB0-4EB7-A97E-F85EFA75325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836" y="1104595"/>
                <a:ext cx="2174240" cy="1494155"/>
              </a:xfrm>
              <a:prstGeom prst="roundRect">
                <a:avLst>
                  <a:gd name="adj" fmla="val 16667"/>
                </a:avLst>
              </a:prstGeom>
              <a:ln>
                <a:noFill/>
              </a:ln>
              <a:effectLst>
                <a:outerShdw blurRad="76200" dist="38100" dir="7800000" algn="tl" rotWithShape="0">
                  <a:srgbClr val="000000">
                    <a:alpha val="40000"/>
                  </a:srgbClr>
                </a:outerShdw>
                <a:softEdge rad="177800"/>
              </a:effectLst>
              <a:scene3d>
                <a:camera prst="orthographicFront"/>
                <a:lightRig rig="contrasting" dir="t">
                  <a:rot lat="0" lon="0" rev="4200000"/>
                </a:lightRig>
              </a:scene3d>
              <a:sp3d prstMaterial="plastic">
                <a:contourClr>
                  <a:srgbClr val="969696"/>
                </a:contourClr>
              </a:sp3d>
            </p:spPr>
          </p:pic>
          <p:pic>
            <p:nvPicPr>
              <p:cNvPr id="23" name="Picture 24">
                <a:extLst>
                  <a:ext uri="{FF2B5EF4-FFF2-40B4-BE49-F238E27FC236}">
                    <a16:creationId xmlns:a16="http://schemas.microsoft.com/office/drawing/2014/main" id="{431EEA6E-0531-4CF9-9E7B-680D0809079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bwMode="auto">
              <a:xfrm>
                <a:off x="1462431" y="2068392"/>
                <a:ext cx="2129155" cy="1336675"/>
              </a:xfrm>
              <a:prstGeom prst="rect">
                <a:avLst/>
              </a:prstGeom>
              <a:solidFill>
                <a:srgbClr val="FFFFFF">
                  <a:shade val="85000"/>
                </a:srgbClr>
              </a:solidFill>
              <a:ln w="19050" cap="sq" cmpd="sng" algn="ctr">
                <a:solidFill>
                  <a:srgbClr val="FFFFFF"/>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5000" dist="18000" dir="5400000" algn="tl" rotWithShape="0">
                  <a:srgbClr val="000000">
                    <a:alpha val="40000"/>
                  </a:srgbClr>
                </a:outerShdw>
                <a:softEdge rad="190500"/>
              </a:effectLst>
              <a:scene3d>
                <a:camera prst="orthographicFront"/>
                <a:lightRig rig="twoPt" dir="t">
                  <a:rot lat="0" lon="0" rev="7200000"/>
                </a:lightRig>
              </a:scene3d>
              <a:sp3d>
                <a:contourClr>
                  <a:srgbClr val="FFFFFF"/>
                </a:contourClr>
              </a:sp3d>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230166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EB193AD-D20F-4551-9868-B6EF0766AD56}"/>
              </a:ext>
            </a:extLst>
          </p:cNvPr>
          <p:cNvSpPr txBox="1"/>
          <p:nvPr/>
        </p:nvSpPr>
        <p:spPr>
          <a:xfrm>
            <a:off x="508001" y="2613809"/>
            <a:ext cx="6096000" cy="1535741"/>
          </a:xfrm>
          <a:prstGeom prst="rect">
            <a:avLst/>
          </a:prstGeom>
          <a:noFill/>
        </p:spPr>
        <p:txBody>
          <a:bodyPr wrap="square">
            <a:spAutoFit/>
          </a:bodyPr>
          <a:lstStyle/>
          <a:p>
            <a:pPr algn="ctr">
              <a:lnSpc>
                <a:spcPct val="107000"/>
              </a:lnSpc>
              <a:spcAft>
                <a:spcPts val="800"/>
              </a:spcAft>
            </a:pPr>
            <a:r>
              <a:rPr lang="es-ES" sz="2000" b="1" u="sng" dirty="0">
                <a:effectLst/>
                <a:latin typeface="Calibri" panose="020F0502020204030204" pitchFamily="34" charset="0"/>
                <a:ea typeface="Calibri" panose="020F0502020204030204" pitchFamily="34" charset="0"/>
                <a:cs typeface="Times New Roman" panose="02020603050405020304" pitchFamily="18" charset="0"/>
              </a:rPr>
              <a:t>Seminario sobre técnicas novedosas para el tratamiento de aguas residuales domésticas.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1800" b="1" u="sng" dirty="0">
                <a:effectLst/>
                <a:latin typeface="Calibri" panose="020F0502020204030204" pitchFamily="34" charset="0"/>
                <a:ea typeface="Calibri" panose="020F0502020204030204" pitchFamily="34" charset="0"/>
                <a:cs typeface="Times New Roman" panose="02020603050405020304" pitchFamily="18" charset="0"/>
              </a:rPr>
              <a:t>Panamá,  </a:t>
            </a:r>
            <a:r>
              <a:rPr lang="es-ES" sz="1800" b="1" u="sng" cap="all" spc="75" dirty="0">
                <a:solidFill>
                  <a:srgbClr val="000000"/>
                </a:solidFill>
                <a:effectLst/>
                <a:latin typeface="Century Gothic" panose="020B0502020202020204" pitchFamily="34" charset="0"/>
              </a:rPr>
              <a:t>24 - 25 de enero de 2024</a:t>
            </a:r>
            <a:endParaRPr lang="es-ES" sz="1800" b="1" u="sng" cap="all" spc="75" dirty="0">
              <a:effectLst/>
              <a:latin typeface="Century Gothic" panose="020B0502020202020204" pitchFamily="34" charset="0"/>
            </a:endParaRPr>
          </a:p>
          <a:p>
            <a:pPr algn="ctr">
              <a:lnSpc>
                <a:spcPct val="107000"/>
              </a:lnSpc>
              <a:spcAft>
                <a:spcPts val="8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703BA3B2-A55D-4DCD-9ADB-24BF49B383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97333" y="4147153"/>
            <a:ext cx="3673333" cy="2755001"/>
          </a:xfrm>
          <a:prstGeom prst="rect">
            <a:avLst/>
          </a:prstGeom>
          <a:ln>
            <a:noFill/>
          </a:ln>
          <a:effectLst>
            <a:softEdge rad="112500"/>
          </a:effectLst>
        </p:spPr>
      </p:pic>
      <p:pic>
        <p:nvPicPr>
          <p:cNvPr id="7" name="Imagen 6">
            <a:extLst>
              <a:ext uri="{FF2B5EF4-FFF2-40B4-BE49-F238E27FC236}">
                <a16:creationId xmlns:a16="http://schemas.microsoft.com/office/drawing/2014/main" id="{E833CC8E-A544-4DD7-A41A-AA7F65B92A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7601" y="1394550"/>
            <a:ext cx="3673333" cy="2755000"/>
          </a:xfrm>
          <a:prstGeom prst="rect">
            <a:avLst/>
          </a:prstGeom>
          <a:ln>
            <a:noFill/>
          </a:ln>
          <a:effectLst>
            <a:softEdge rad="112500"/>
          </a:effectLst>
        </p:spPr>
      </p:pic>
      <p:pic>
        <p:nvPicPr>
          <p:cNvPr id="18" name="Imagen 17">
            <a:extLst>
              <a:ext uri="{FF2B5EF4-FFF2-40B4-BE49-F238E27FC236}">
                <a16:creationId xmlns:a16="http://schemas.microsoft.com/office/drawing/2014/main" id="{C0968A66-ABF4-4A45-980D-6A56328219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95022" y="4056384"/>
            <a:ext cx="5085727" cy="2726542"/>
          </a:xfrm>
          <a:prstGeom prst="rect">
            <a:avLst/>
          </a:prstGeom>
          <a:ln>
            <a:noFill/>
          </a:ln>
          <a:effectLst>
            <a:softEdge rad="112500"/>
          </a:effectLst>
        </p:spPr>
      </p:pic>
      <p:sp>
        <p:nvSpPr>
          <p:cNvPr id="16" name="CuadroTexto 15">
            <a:extLst>
              <a:ext uri="{FF2B5EF4-FFF2-40B4-BE49-F238E27FC236}">
                <a16:creationId xmlns:a16="http://schemas.microsoft.com/office/drawing/2014/main" id="{CE026739-C6FB-40A0-AF75-1FB5DA5B2FEA}"/>
              </a:ext>
            </a:extLst>
          </p:cNvPr>
          <p:cNvSpPr txBox="1"/>
          <p:nvPr/>
        </p:nvSpPr>
        <p:spPr>
          <a:xfrm>
            <a:off x="474132" y="1330235"/>
            <a:ext cx="6333067" cy="646331"/>
          </a:xfrm>
          <a:prstGeom prst="rect">
            <a:avLst/>
          </a:prstGeom>
          <a:noFill/>
        </p:spPr>
        <p:txBody>
          <a:bodyPr wrap="square">
            <a:spAutoFit/>
          </a:bodyPr>
          <a:lstStyle/>
          <a:p>
            <a:r>
              <a:rPr lang="es-ES" sz="1800" b="1" dirty="0">
                <a:solidFill>
                  <a:srgbClr val="000000"/>
                </a:solidFill>
                <a:effectLst/>
                <a:latin typeface="Arial" panose="020B0604020202020204" pitchFamily="34" charset="0"/>
                <a:ea typeface="Arial" panose="020B0604020202020204" pitchFamily="34" charset="0"/>
              </a:rPr>
              <a:t>Actividad 7.-</a:t>
            </a:r>
            <a:r>
              <a:rPr lang="es-ES" sz="1800" i="1" dirty="0">
                <a:solidFill>
                  <a:srgbClr val="000000"/>
                </a:solidFill>
                <a:effectLst/>
                <a:latin typeface="Arial" panose="020B0604020202020204" pitchFamily="34" charset="0"/>
                <a:ea typeface="Times New Roman" panose="02020603050405020304" pitchFamily="18" charset="0"/>
              </a:rPr>
              <a:t>Implementar entrenamientos en manejos integrados y novedosos de agua residual</a:t>
            </a:r>
            <a:endParaRPr lang="es-ES" i="1" dirty="0"/>
          </a:p>
        </p:txBody>
      </p:sp>
      <p:graphicFrame>
        <p:nvGraphicFramePr>
          <p:cNvPr id="17" name="Diagrama 16">
            <a:extLst>
              <a:ext uri="{FF2B5EF4-FFF2-40B4-BE49-F238E27FC236}">
                <a16:creationId xmlns:a16="http://schemas.microsoft.com/office/drawing/2014/main" id="{30AAD6EF-20B5-4283-8AFF-CC608B5F9315}"/>
              </a:ext>
            </a:extLst>
          </p:cNvPr>
          <p:cNvGraphicFramePr/>
          <p:nvPr>
            <p:extLst>
              <p:ext uri="{D42A27DB-BD31-4B8C-83A1-F6EECF244321}">
                <p14:modId xmlns:p14="http://schemas.microsoft.com/office/powerpoint/2010/main" val="1435844686"/>
              </p:ext>
            </p:extLst>
          </p:nvPr>
        </p:nvGraphicFramePr>
        <p:xfrm>
          <a:off x="164562" y="11485"/>
          <a:ext cx="8403705" cy="11061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9" name="Imagen 18">
            <a:extLst>
              <a:ext uri="{FF2B5EF4-FFF2-40B4-BE49-F238E27FC236}">
                <a16:creationId xmlns:a16="http://schemas.microsoft.com/office/drawing/2014/main" id="{5E068F2B-E64F-40D0-8E22-D73C98C3446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148711" y="178067"/>
            <a:ext cx="1566886" cy="378741"/>
          </a:xfrm>
          <a:prstGeom prst="rect">
            <a:avLst/>
          </a:prstGeom>
        </p:spPr>
      </p:pic>
      <p:pic>
        <p:nvPicPr>
          <p:cNvPr id="20" name="Imagen 19">
            <a:extLst>
              <a:ext uri="{FF2B5EF4-FFF2-40B4-BE49-F238E27FC236}">
                <a16:creationId xmlns:a16="http://schemas.microsoft.com/office/drawing/2014/main" id="{012101D7-12D5-4001-A5AD-708750A1563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06933" y="-29569"/>
            <a:ext cx="1241778" cy="794015"/>
          </a:xfrm>
          <a:prstGeom prst="rect">
            <a:avLst/>
          </a:prstGeom>
        </p:spPr>
      </p:pic>
    </p:spTree>
    <p:extLst>
      <p:ext uri="{BB962C8B-B14F-4D97-AF65-F5344CB8AC3E}">
        <p14:creationId xmlns:p14="http://schemas.microsoft.com/office/powerpoint/2010/main" val="4225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CE026739-C6FB-40A0-AF75-1FB5DA5B2FEA}"/>
              </a:ext>
            </a:extLst>
          </p:cNvPr>
          <p:cNvSpPr txBox="1"/>
          <p:nvPr/>
        </p:nvSpPr>
        <p:spPr>
          <a:xfrm>
            <a:off x="474132" y="1330235"/>
            <a:ext cx="4944535" cy="707886"/>
          </a:xfrm>
          <a:prstGeom prst="rect">
            <a:avLst/>
          </a:prstGeom>
          <a:noFill/>
        </p:spPr>
        <p:txBody>
          <a:bodyPr wrap="square">
            <a:spAutoFit/>
          </a:bodyPr>
          <a:lstStyle/>
          <a:p>
            <a:r>
              <a:rPr lang="es-ES" sz="2000" b="1" dirty="0">
                <a:solidFill>
                  <a:srgbClr val="000000"/>
                </a:solidFill>
                <a:effectLst/>
                <a:latin typeface="Arial" panose="020B0604020202020204" pitchFamily="34" charset="0"/>
                <a:ea typeface="Arial" panose="020B0604020202020204" pitchFamily="34" charset="0"/>
              </a:rPr>
              <a:t>Actividad 8.-</a:t>
            </a:r>
            <a:r>
              <a:rPr lang="es-ES" sz="2000" i="1" dirty="0">
                <a:solidFill>
                  <a:srgbClr val="000000"/>
                </a:solidFill>
                <a:effectLst/>
                <a:latin typeface="Arial" panose="020B0604020202020204" pitchFamily="34" charset="0"/>
                <a:ea typeface="Times New Roman" panose="02020603050405020304" pitchFamily="18" charset="0"/>
              </a:rPr>
              <a:t>Fortalecimiento institucional</a:t>
            </a:r>
          </a:p>
          <a:p>
            <a:r>
              <a:rPr lang="es-ES" sz="2000" i="1" dirty="0">
                <a:solidFill>
                  <a:srgbClr val="000000"/>
                </a:solidFill>
                <a:latin typeface="Arial" panose="020B0604020202020204" pitchFamily="34" charset="0"/>
              </a:rPr>
              <a:t>(se adquirió un servidor)</a:t>
            </a:r>
            <a:endParaRPr lang="es-ES" sz="2000" i="1" dirty="0"/>
          </a:p>
        </p:txBody>
      </p:sp>
      <p:graphicFrame>
        <p:nvGraphicFramePr>
          <p:cNvPr id="17" name="Diagrama 16">
            <a:extLst>
              <a:ext uri="{FF2B5EF4-FFF2-40B4-BE49-F238E27FC236}">
                <a16:creationId xmlns:a16="http://schemas.microsoft.com/office/drawing/2014/main" id="{30AAD6EF-20B5-4283-8AFF-CC608B5F9315}"/>
              </a:ext>
            </a:extLst>
          </p:cNvPr>
          <p:cNvGraphicFramePr/>
          <p:nvPr/>
        </p:nvGraphicFramePr>
        <p:xfrm>
          <a:off x="164562" y="11485"/>
          <a:ext cx="8403705" cy="110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Imagen 18">
            <a:extLst>
              <a:ext uri="{FF2B5EF4-FFF2-40B4-BE49-F238E27FC236}">
                <a16:creationId xmlns:a16="http://schemas.microsoft.com/office/drawing/2014/main" id="{5E068F2B-E64F-40D0-8E22-D73C98C344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48711" y="178067"/>
            <a:ext cx="1566886" cy="378741"/>
          </a:xfrm>
          <a:prstGeom prst="rect">
            <a:avLst/>
          </a:prstGeom>
        </p:spPr>
      </p:pic>
      <p:pic>
        <p:nvPicPr>
          <p:cNvPr id="20" name="Imagen 19">
            <a:extLst>
              <a:ext uri="{FF2B5EF4-FFF2-40B4-BE49-F238E27FC236}">
                <a16:creationId xmlns:a16="http://schemas.microsoft.com/office/drawing/2014/main" id="{012101D7-12D5-4001-A5AD-708750A1563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06933" y="-29569"/>
            <a:ext cx="1241778" cy="794015"/>
          </a:xfrm>
          <a:prstGeom prst="rect">
            <a:avLst/>
          </a:prstGeom>
        </p:spPr>
      </p:pic>
      <p:sp>
        <p:nvSpPr>
          <p:cNvPr id="10" name="CuadroTexto 9">
            <a:extLst>
              <a:ext uri="{FF2B5EF4-FFF2-40B4-BE49-F238E27FC236}">
                <a16:creationId xmlns:a16="http://schemas.microsoft.com/office/drawing/2014/main" id="{76D3FB31-20D1-47DE-9EF6-89AF073405F2}"/>
              </a:ext>
            </a:extLst>
          </p:cNvPr>
          <p:cNvSpPr txBox="1"/>
          <p:nvPr/>
        </p:nvSpPr>
        <p:spPr>
          <a:xfrm>
            <a:off x="4599087" y="2187003"/>
            <a:ext cx="6333067" cy="707886"/>
          </a:xfrm>
          <a:prstGeom prst="rect">
            <a:avLst/>
          </a:prstGeom>
          <a:noFill/>
        </p:spPr>
        <p:txBody>
          <a:bodyPr wrap="square">
            <a:spAutoFit/>
          </a:bodyPr>
          <a:lstStyle/>
          <a:p>
            <a:r>
              <a:rPr lang="es-ES" sz="2000" b="1" dirty="0">
                <a:solidFill>
                  <a:srgbClr val="000000"/>
                </a:solidFill>
                <a:effectLst/>
                <a:latin typeface="Arial" panose="020B0604020202020204" pitchFamily="34" charset="0"/>
                <a:ea typeface="Arial" panose="020B0604020202020204" pitchFamily="34" charset="0"/>
              </a:rPr>
              <a:t>Actividad 9.-</a:t>
            </a:r>
            <a:r>
              <a:rPr lang="es-ES" sz="2000" i="1" dirty="0">
                <a:solidFill>
                  <a:srgbClr val="000000"/>
                </a:solidFill>
                <a:effectLst/>
                <a:latin typeface="Arial" panose="020B0604020202020204" pitchFamily="34" charset="0"/>
                <a:ea typeface="Times New Roman" panose="02020603050405020304" pitchFamily="18" charset="0"/>
              </a:rPr>
              <a:t>Estrategia Manejo de Nutrientes en la cuenca tributaria de la Bahía de La Habana</a:t>
            </a:r>
            <a:endParaRPr lang="es-ES" sz="2000" i="1" dirty="0"/>
          </a:p>
        </p:txBody>
      </p:sp>
      <p:sp>
        <p:nvSpPr>
          <p:cNvPr id="11" name="Rectángulo 10">
            <a:extLst>
              <a:ext uri="{FF2B5EF4-FFF2-40B4-BE49-F238E27FC236}">
                <a16:creationId xmlns:a16="http://schemas.microsoft.com/office/drawing/2014/main" id="{A798806A-7872-4E8F-A991-089CF974CE2D}"/>
              </a:ext>
            </a:extLst>
          </p:cNvPr>
          <p:cNvSpPr/>
          <p:nvPr/>
        </p:nvSpPr>
        <p:spPr>
          <a:xfrm>
            <a:off x="474132" y="3043771"/>
            <a:ext cx="7474384" cy="3678699"/>
          </a:xfrm>
          <a:prstGeom prst="rect">
            <a:avLst/>
          </a:prstGeom>
        </p:spPr>
        <p:txBody>
          <a:bodyPr wrap="square">
            <a:spAutoFit/>
          </a:bodyPr>
          <a:lstStyle/>
          <a:p>
            <a:pPr lvl="1" algn="ctr">
              <a:lnSpc>
                <a:spcPct val="107000"/>
              </a:lnSpc>
              <a:spcAft>
                <a:spcPts val="600"/>
              </a:spcAft>
              <a:buSzPts val="1100"/>
            </a:pPr>
            <a:r>
              <a:rPr lang="es-ES" sz="2000" b="1" u="sng" dirty="0">
                <a:ea typeface="Calibri" panose="020F0502020204030204" pitchFamily="34" charset="0"/>
                <a:cs typeface="Times New Roman" panose="02020603050405020304" pitchFamily="18" charset="0"/>
              </a:rPr>
              <a:t>Contenido general para la Estrategia y del Plan de Acción para el caso de estudio:</a:t>
            </a:r>
            <a:r>
              <a:rPr lang="es-ES" sz="2000" b="1" u="sng" dirty="0">
                <a:solidFill>
                  <a:srgbClr val="000000"/>
                </a:solidFill>
                <a:ea typeface="Calibri" panose="020F0502020204030204" pitchFamily="34" charset="0"/>
                <a:cs typeface="Times New Roman" panose="02020603050405020304" pitchFamily="18" charset="0"/>
              </a:rPr>
              <a:t> </a:t>
            </a:r>
            <a:endParaRPr lang="es-ES" sz="2000" b="1" u="sng" dirty="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Courier New" panose="02070309020205020404" pitchFamily="49" charset="0"/>
              <a:buChar char="o"/>
            </a:pPr>
            <a:r>
              <a:rPr lang="es-ES" sz="2000" dirty="0">
                <a:solidFill>
                  <a:srgbClr val="000000"/>
                </a:solidFill>
                <a:ea typeface="Calibri" panose="020F0502020204030204" pitchFamily="34" charset="0"/>
                <a:cs typeface="Times New Roman" panose="02020603050405020304" pitchFamily="18" charset="0"/>
              </a:rPr>
              <a:t>Nutrientes: consumo, fuentes y cargas contaminantes.  </a:t>
            </a:r>
            <a:endParaRPr lang="es-ES" sz="2000" dirty="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Courier New" panose="02070309020205020404" pitchFamily="49" charset="0"/>
              <a:buChar char="o"/>
            </a:pPr>
            <a:r>
              <a:rPr lang="es-ES" sz="2000" dirty="0">
                <a:solidFill>
                  <a:srgbClr val="000000"/>
                </a:solidFill>
                <a:ea typeface="Calibri" panose="020F0502020204030204" pitchFamily="34" charset="0"/>
                <a:cs typeface="Times New Roman" panose="02020603050405020304" pitchFamily="18" charset="0"/>
              </a:rPr>
              <a:t>Impacto de la contaminación por nutriente.</a:t>
            </a:r>
            <a:endParaRPr lang="es-ES" sz="2000" dirty="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Courier New" panose="02070309020205020404" pitchFamily="49" charset="0"/>
              <a:buChar char="o"/>
            </a:pPr>
            <a:r>
              <a:rPr lang="es-ES" sz="2000" dirty="0">
                <a:solidFill>
                  <a:srgbClr val="000000"/>
                </a:solidFill>
                <a:ea typeface="Calibri" panose="020F0502020204030204" pitchFamily="34" charset="0"/>
                <a:cs typeface="Times New Roman" panose="02020603050405020304" pitchFamily="18" charset="0"/>
              </a:rPr>
              <a:t>Gobernanza de la contaminación por nutrientes (marcos legales e institucionales, capacidades técnicas, retos, necesidades, oportunidades).</a:t>
            </a:r>
            <a:endParaRPr lang="es-ES" sz="2000" dirty="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Courier New" panose="02070309020205020404" pitchFamily="49" charset="0"/>
              <a:buChar char="o"/>
            </a:pPr>
            <a:r>
              <a:rPr lang="es-ES" sz="2000" dirty="0">
                <a:solidFill>
                  <a:srgbClr val="000000"/>
                </a:solidFill>
                <a:ea typeface="Calibri" panose="020F0502020204030204" pitchFamily="34" charset="0"/>
                <a:cs typeface="Times New Roman" panose="02020603050405020304" pitchFamily="18" charset="0"/>
              </a:rPr>
              <a:t>Estrategia Local de Reducción de la contaminación por nutrientes (metas, objetivos, indicadores, actores implicados, cronograma de implementación)</a:t>
            </a:r>
            <a:endParaRPr lang="es-ES" sz="2000" dirty="0">
              <a:effectLst/>
              <a:ea typeface="Calibri" panose="020F0502020204030204" pitchFamily="34" charset="0"/>
              <a:cs typeface="Times New Roman" panose="02020603050405020304" pitchFamily="18" charset="0"/>
            </a:endParaRPr>
          </a:p>
        </p:txBody>
      </p:sp>
      <p:pic>
        <p:nvPicPr>
          <p:cNvPr id="12" name="Picture 386" descr="1 Logo GTE Color Variante 2009 6-2 peque acopl">
            <a:extLst>
              <a:ext uri="{FF2B5EF4-FFF2-40B4-BE49-F238E27FC236}">
                <a16:creationId xmlns:a16="http://schemas.microsoft.com/office/drawing/2014/main" id="{59414146-7F60-4386-95E0-91A31A2176BF}"/>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8568267" y="3749278"/>
            <a:ext cx="2487930" cy="2276475"/>
          </a:xfrm>
          <a:prstGeom prst="rect">
            <a:avLst/>
          </a:prstGeom>
          <a:noFill/>
        </p:spPr>
      </p:pic>
    </p:spTree>
    <p:extLst>
      <p:ext uri="{BB962C8B-B14F-4D97-AF65-F5344CB8AC3E}">
        <p14:creationId xmlns:p14="http://schemas.microsoft.com/office/powerpoint/2010/main" val="71597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13831" y="254479"/>
            <a:ext cx="4483947" cy="4124206"/>
          </a:xfrm>
          <a:prstGeom prst="rect">
            <a:avLst/>
          </a:prstGeom>
          <a:noFill/>
        </p:spPr>
        <p:txBody>
          <a:bodyPr wrap="square" lIns="60960" tIns="30480" rIns="60960" bIns="3048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Proyecto Nacional: </a:t>
            </a:r>
            <a:r>
              <a:rPr kumimoji="0" lang="es-ES" sz="2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“Monitoreo de la calidad ambiental del ecosistema de las principales</a:t>
            </a:r>
            <a:r>
              <a:rPr kumimoji="0" lang="es-ES" sz="2400" b="0" i="0" u="none" strike="noStrike" kern="1200" cap="none" spc="0" normalizeH="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 </a:t>
            </a:r>
            <a:r>
              <a:rPr kumimoji="0" lang="es-ES" sz="2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rPr>
              <a:t>bahías de Cuba”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panose="020F0502020204030204"/>
              <a:ea typeface="+mn-ea"/>
              <a:cs typeface="+mn-cs"/>
            </a:endParaRPr>
          </a:p>
          <a:p>
            <a:r>
              <a:rPr lang="es-ES" sz="2400" b="1" dirty="0">
                <a:ln w="0"/>
                <a:solidFill>
                  <a:srgbClr val="5B9BD5"/>
                </a:solidFill>
                <a:effectLst>
                  <a:outerShdw blurRad="38100" dist="25400" dir="5400000" algn="ctr" rotWithShape="0">
                    <a:srgbClr val="6E747A">
                      <a:alpha val="43000"/>
                    </a:srgbClr>
                  </a:outerShdw>
                </a:effectLst>
                <a:latin typeface="Calibri" panose="020F0502020204030204"/>
              </a:rPr>
              <a:t>2023 / 24 </a:t>
            </a:r>
            <a:r>
              <a:rPr lang="es-ES" sz="2400" dirty="0">
                <a:ln w="0"/>
                <a:solidFill>
                  <a:srgbClr val="5B9BD5"/>
                </a:solidFill>
                <a:effectLst>
                  <a:outerShdw blurRad="38100" dist="25400" dir="5400000" algn="ctr" rotWithShape="0">
                    <a:srgbClr val="6E747A">
                      <a:alpha val="43000"/>
                    </a:srgbClr>
                  </a:outerShdw>
                </a:effectLst>
                <a:latin typeface="Calibri" panose="020F0502020204030204"/>
              </a:rPr>
              <a:t>BAHIAS DE MARIEL, MATANZAS, VARADERO- CÁRDENAS, SANTIAGO DE CUBA Y GUANTÁNAMO</a:t>
            </a:r>
          </a:p>
          <a:p>
            <a:endParaRPr lang="es-ES" sz="2400" dirty="0">
              <a:ln w="0"/>
              <a:solidFill>
                <a:srgbClr val="5B9BD5"/>
              </a:solidFill>
              <a:effectLst>
                <a:outerShdw blurRad="38100" dist="25400" dir="5400000" algn="ctr" rotWithShape="0">
                  <a:srgbClr val="6E747A">
                    <a:alpha val="43000"/>
                  </a:srgbClr>
                </a:outerShdw>
              </a:effectLst>
              <a:latin typeface="Calibri" panose="020F0502020204030204"/>
            </a:endParaRPr>
          </a:p>
          <a:p>
            <a:r>
              <a:rPr lang="es-ES" sz="2400" b="1" dirty="0">
                <a:ln w="0"/>
                <a:solidFill>
                  <a:srgbClr val="5B9BD5"/>
                </a:solidFill>
                <a:effectLst>
                  <a:outerShdw blurRad="38100" dist="25400" dir="5400000" algn="ctr" rotWithShape="0">
                    <a:srgbClr val="6E747A">
                      <a:alpha val="43000"/>
                    </a:srgbClr>
                  </a:outerShdw>
                </a:effectLst>
                <a:latin typeface="Calibri" panose="020F0502020204030204"/>
              </a:rPr>
              <a:t>2024 / 25: </a:t>
            </a:r>
            <a:r>
              <a:rPr lang="es-ES" sz="2400" dirty="0">
                <a:ln w="0"/>
                <a:solidFill>
                  <a:srgbClr val="5B9BD5"/>
                </a:solidFill>
                <a:effectLst>
                  <a:outerShdw blurRad="38100" dist="25400" dir="5400000" algn="ctr" rotWithShape="0">
                    <a:srgbClr val="6E747A">
                      <a:alpha val="43000"/>
                    </a:srgbClr>
                  </a:outerShdw>
                </a:effectLst>
                <a:latin typeface="Calibri" panose="020F0502020204030204"/>
              </a:rPr>
              <a:t>NUEVITAS Y NIPE</a:t>
            </a: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3492" y="309223"/>
            <a:ext cx="6079035" cy="2750066"/>
          </a:xfrm>
          <a:prstGeom prst="rect">
            <a:avLst/>
          </a:prstGeom>
        </p:spPr>
      </p:pic>
      <p:pic>
        <p:nvPicPr>
          <p:cNvPr id="8" name="Imagen 7">
            <a:extLst>
              <a:ext uri="{FF2B5EF4-FFF2-40B4-BE49-F238E27FC236}">
                <a16:creationId xmlns:a16="http://schemas.microsoft.com/office/drawing/2014/main" id="{C5949B79-5A75-4574-9116-6CA3D50888F0}"/>
              </a:ext>
            </a:extLst>
          </p:cNvPr>
          <p:cNvPicPr>
            <a:picLocks noChangeAspect="1"/>
          </p:cNvPicPr>
          <p:nvPr/>
        </p:nvPicPr>
        <p:blipFill>
          <a:blip r:embed="rId3"/>
          <a:stretch>
            <a:fillRect/>
          </a:stretch>
        </p:blipFill>
        <p:spPr>
          <a:xfrm>
            <a:off x="7660775" y="3244933"/>
            <a:ext cx="3463163" cy="2037155"/>
          </a:xfrm>
          <a:prstGeom prst="rect">
            <a:avLst/>
          </a:prstGeom>
        </p:spPr>
      </p:pic>
      <p:sp>
        <p:nvSpPr>
          <p:cNvPr id="10" name="Rectángulo 9">
            <a:extLst>
              <a:ext uri="{FF2B5EF4-FFF2-40B4-BE49-F238E27FC236}">
                <a16:creationId xmlns:a16="http://schemas.microsoft.com/office/drawing/2014/main" id="{C73F92B2-3FAC-4060-93D1-7A81CB61BAD1}"/>
              </a:ext>
            </a:extLst>
          </p:cNvPr>
          <p:cNvSpPr/>
          <p:nvPr/>
        </p:nvSpPr>
        <p:spPr>
          <a:xfrm>
            <a:off x="7347707" y="5550045"/>
            <a:ext cx="4381449" cy="923330"/>
          </a:xfrm>
          <a:prstGeom prst="rect">
            <a:avLst/>
          </a:prstGeom>
        </p:spPr>
        <p:txBody>
          <a:bodyPr wrap="square">
            <a:spAutoFit/>
          </a:bodyPr>
          <a:lstStyle/>
          <a:p>
            <a:r>
              <a:rPr lang="es-MX" u="sng" dirty="0">
                <a:solidFill>
                  <a:srgbClr val="000000"/>
                </a:solidFill>
                <a:latin typeface="Eras Demi ITC" panose="020B0805030504020804" pitchFamily="34" charset="0"/>
                <a:ea typeface="+mn-ea"/>
              </a:rPr>
              <a:t>Indicador: </a:t>
            </a:r>
            <a:r>
              <a:rPr lang="es-MX" dirty="0">
                <a:solidFill>
                  <a:srgbClr val="000000"/>
                </a:solidFill>
                <a:latin typeface="Eras Demi ITC" panose="020B0805030504020804" pitchFamily="34" charset="0"/>
                <a:ea typeface="+mn-ea"/>
              </a:rPr>
              <a:t>14.1.1 a Índice de Potencial Eutrofización Costera (ICEP por sus siglas en Ingles)</a:t>
            </a:r>
            <a:endParaRPr lang="es-ES" dirty="0">
              <a:solidFill>
                <a:srgbClr val="000000"/>
              </a:solidFill>
              <a:latin typeface="Eras Demi ITC" panose="020B0805030504020804" pitchFamily="34" charset="0"/>
              <a:ea typeface="+mn-ea"/>
            </a:endParaRPr>
          </a:p>
        </p:txBody>
      </p:sp>
      <p:sp>
        <p:nvSpPr>
          <p:cNvPr id="11" name="Rectángulo 10">
            <a:extLst>
              <a:ext uri="{FF2B5EF4-FFF2-40B4-BE49-F238E27FC236}">
                <a16:creationId xmlns:a16="http://schemas.microsoft.com/office/drawing/2014/main" id="{770AC849-DBF5-4B89-B871-7C5C77205D8E}"/>
              </a:ext>
            </a:extLst>
          </p:cNvPr>
          <p:cNvSpPr/>
          <p:nvPr/>
        </p:nvSpPr>
        <p:spPr>
          <a:xfrm>
            <a:off x="277639" y="4562234"/>
            <a:ext cx="5255853" cy="2123658"/>
          </a:xfrm>
          <a:prstGeom prst="rect">
            <a:avLst/>
          </a:prstGeom>
        </p:spPr>
        <p:txBody>
          <a:bodyPr wrap="square">
            <a:spAutoFit/>
          </a:bodyPr>
          <a:lstStyle/>
          <a:p>
            <a:pPr lvl="0" algn="ctr"/>
            <a:r>
              <a:rPr lang="es-ES" sz="2400" b="1" i="1" dirty="0">
                <a:solidFill>
                  <a:srgbClr val="FF0000"/>
                </a:solidFill>
              </a:rPr>
              <a:t>Relación con los objetivos estratégicos del RAC Cimab:</a:t>
            </a:r>
          </a:p>
          <a:p>
            <a:pPr lvl="0"/>
            <a:r>
              <a:rPr lang="es-ES" sz="2400" b="1" i="1" dirty="0">
                <a:solidFill>
                  <a:srgbClr val="FF0000"/>
                </a:solidFill>
              </a:rPr>
              <a:t>1 </a:t>
            </a:r>
            <a:r>
              <a:rPr lang="es-ES" sz="2000" b="1" i="1" dirty="0">
                <a:solidFill>
                  <a:srgbClr val="FF0000"/>
                </a:solidFill>
              </a:rPr>
              <a:t>(Prevención y reducción de la Contaminación marina)</a:t>
            </a:r>
          </a:p>
          <a:p>
            <a:pPr lvl="0"/>
            <a:r>
              <a:rPr lang="es-ES" sz="2000" b="1" i="1" dirty="0">
                <a:solidFill>
                  <a:srgbClr val="FF0000"/>
                </a:solidFill>
              </a:rPr>
              <a:t>2 (Contaminantes emergentes y nutrientes)</a:t>
            </a:r>
          </a:p>
          <a:p>
            <a:pPr lvl="0"/>
            <a:r>
              <a:rPr lang="es-ES" sz="2000" b="1" i="1" dirty="0">
                <a:solidFill>
                  <a:srgbClr val="FF0000"/>
                </a:solidFill>
              </a:rPr>
              <a:t>5 (Gestión del Conocimiento)</a:t>
            </a:r>
          </a:p>
        </p:txBody>
      </p:sp>
    </p:spTree>
    <p:extLst>
      <p:ext uri="{BB962C8B-B14F-4D97-AF65-F5344CB8AC3E}">
        <p14:creationId xmlns:p14="http://schemas.microsoft.com/office/powerpoint/2010/main" val="35920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2128300500"/>
              </p:ext>
            </p:extLst>
          </p:nvPr>
        </p:nvGraphicFramePr>
        <p:xfrm>
          <a:off x="0" y="0"/>
          <a:ext cx="1201137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FBFFCD09-C2C7-4808-841D-89DE78DA68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27144" y="4150967"/>
            <a:ext cx="3379612" cy="2534709"/>
          </a:xfrm>
          <a:prstGeom prst="rect">
            <a:avLst/>
          </a:prstGeom>
          <a:ln>
            <a:noFill/>
          </a:ln>
          <a:effectLst>
            <a:softEdge rad="112500"/>
          </a:effectLst>
        </p:spPr>
      </p:pic>
      <p:pic>
        <p:nvPicPr>
          <p:cNvPr id="4" name="Imagen 3">
            <a:extLst>
              <a:ext uri="{FF2B5EF4-FFF2-40B4-BE49-F238E27FC236}">
                <a16:creationId xmlns:a16="http://schemas.microsoft.com/office/drawing/2014/main" id="{CB26ABAA-300E-47B1-A74C-8C17601499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715335" y="4150967"/>
            <a:ext cx="4775776" cy="2226422"/>
          </a:xfrm>
          <a:prstGeom prst="rect">
            <a:avLst/>
          </a:prstGeom>
          <a:ln>
            <a:noFill/>
          </a:ln>
          <a:effectLst>
            <a:softEdge rad="112500"/>
          </a:effectLst>
        </p:spPr>
      </p:pic>
    </p:spTree>
    <p:extLst>
      <p:ext uri="{BB962C8B-B14F-4D97-AF65-F5344CB8AC3E}">
        <p14:creationId xmlns:p14="http://schemas.microsoft.com/office/powerpoint/2010/main" val="420011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966765816"/>
              </p:ext>
            </p:extLst>
          </p:nvPr>
        </p:nvGraphicFramePr>
        <p:xfrm>
          <a:off x="-1" y="94130"/>
          <a:ext cx="12061371" cy="6595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66546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7" ma:contentTypeDescription="Create a new document." ma:contentTypeScope="" ma:versionID="2d3e4b2333abe4608b3447e3a5586db6">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2b6193656fa044160ff50ef3173382a3"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15B3603C-4B01-4B83-BCD4-B4B50C4BF3B9}"/>
</file>

<file path=customXml/itemProps2.xml><?xml version="1.0" encoding="utf-8"?>
<ds:datastoreItem xmlns:ds="http://schemas.openxmlformats.org/officeDocument/2006/customXml" ds:itemID="{D244A580-E354-413B-9229-62A703A2146C}"/>
</file>

<file path=customXml/itemProps3.xml><?xml version="1.0" encoding="utf-8"?>
<ds:datastoreItem xmlns:ds="http://schemas.openxmlformats.org/officeDocument/2006/customXml" ds:itemID="{37C343B2-50EF-4399-A521-0D6753C049CB}"/>
</file>

<file path=docProps/app.xml><?xml version="1.0" encoding="utf-8"?>
<Properties xmlns="http://schemas.openxmlformats.org/officeDocument/2006/extended-properties" xmlns:vt="http://schemas.openxmlformats.org/officeDocument/2006/docPropsVTypes">
  <TotalTime>6673</TotalTime>
  <Words>1153</Words>
  <Application>Microsoft Office PowerPoint</Application>
  <PresentationFormat>Panorámica</PresentationFormat>
  <Paragraphs>78</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Calibri</vt:lpstr>
      <vt:lpstr>Calibri Light</vt:lpstr>
      <vt:lpstr>Century Gothic</vt:lpstr>
      <vt:lpstr>Courier New</vt:lpstr>
      <vt:lpstr>Eras Demi ITC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Marlen Perez Hernandez</dc:creator>
  <cp:lastModifiedBy>Marlen Pérez Hernández</cp:lastModifiedBy>
  <cp:revision>80</cp:revision>
  <dcterms:created xsi:type="dcterms:W3CDTF">2023-01-30T03:01:11Z</dcterms:created>
  <dcterms:modified xsi:type="dcterms:W3CDTF">2025-07-18T21:10:46Z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ies>
</file>